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7891" y="371983"/>
            <a:ext cx="11596217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63722" y="2739643"/>
            <a:ext cx="546455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9908" y="1925573"/>
            <a:ext cx="10344150" cy="474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740260" y="6465214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image" Target="../media/image99.jp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jpg"/><Relationship Id="rId4" Type="http://schemas.openxmlformats.org/officeDocument/2006/relationships/image" Target="../media/image102.jpg"/><Relationship Id="rId5" Type="http://schemas.openxmlformats.org/officeDocument/2006/relationships/image" Target="../media/image103.jp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Relationship Id="rId3" Type="http://schemas.openxmlformats.org/officeDocument/2006/relationships/image" Target="../media/image105.png"/><Relationship Id="rId4" Type="http://schemas.openxmlformats.org/officeDocument/2006/relationships/image" Target="../media/image106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jpg"/><Relationship Id="rId4" Type="http://schemas.openxmlformats.org/officeDocument/2006/relationships/image" Target="../media/image109.jpg"/><Relationship Id="rId5" Type="http://schemas.openxmlformats.org/officeDocument/2006/relationships/image" Target="../media/image110.jpg"/><Relationship Id="rId6" Type="http://schemas.openxmlformats.org/officeDocument/2006/relationships/image" Target="../media/image111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jp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Relationship Id="rId3" Type="http://schemas.openxmlformats.org/officeDocument/2006/relationships/image" Target="../media/image114.jpg"/><Relationship Id="rId4" Type="http://schemas.openxmlformats.org/officeDocument/2006/relationships/image" Target="../media/image115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Relationship Id="rId3" Type="http://schemas.openxmlformats.org/officeDocument/2006/relationships/image" Target="../media/image117.png"/><Relationship Id="rId4" Type="http://schemas.openxmlformats.org/officeDocument/2006/relationships/image" Target="../media/image118.jpg"/><Relationship Id="rId5" Type="http://schemas.openxmlformats.org/officeDocument/2006/relationships/image" Target="../media/image115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jpg"/><Relationship Id="rId3" Type="http://schemas.openxmlformats.org/officeDocument/2006/relationships/image" Target="../media/image12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jp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jp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in/overview/what-is-saas/" TargetMode="External"/><Relationship Id="rId3" Type="http://schemas.openxmlformats.org/officeDocument/2006/relationships/hyperlink" Target="https://www.workbooks.com/blog/benefits-of-saas" TargetMode="External"/><Relationship Id="rId4" Type="http://schemas.openxmlformats.org/officeDocument/2006/relationships/hyperlink" Target="https://www.identropy.com/blog/IAM-blog/bid/97683/4-SaaS-Risks-Every-CSO-Needs-to-Know" TargetMode="External"/><Relationship Id="rId5" Type="http://schemas.openxmlformats.org/officeDocument/2006/relationships/hyperlink" Target="https://www.wroffy.com/introduction-office-365-amazing-features/" TargetMode="External"/><Relationship Id="rId6" Type="http://schemas.openxmlformats.org/officeDocument/2006/relationships/hyperlink" Target="https://blog.teamwave.com/2016/09/30/g-suite-review/" TargetMode="External"/><Relationship Id="rId7" Type="http://schemas.openxmlformats.org/officeDocument/2006/relationships/hyperlink" Target="https://searchcloudapplications.techtarget.com/tip/Evaluating-SaaS-providers-Uncovering-vendor-weaknesses" TargetMode="External"/><Relationship Id="rId8" Type="http://schemas.openxmlformats.org/officeDocument/2006/relationships/image" Target="../media/image5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s://www.youtube.com/watch?v=zqABiwIjqPU" TargetMode="External"/><Relationship Id="rId4" Type="http://schemas.openxmlformats.org/officeDocument/2006/relationships/hyperlink" Target="https://www.youtube.com/watch?v=j4jHIMhijNA" TargetMode="External"/><Relationship Id="rId5" Type="http://schemas.openxmlformats.org/officeDocument/2006/relationships/hyperlink" Target="https://www.youtube.com/watch?v=ondmRYEKWcM" TargetMode="External"/><Relationship Id="rId6" Type="http://schemas.openxmlformats.org/officeDocument/2006/relationships/hyperlink" Target="https://www.youtube.com/watch?v=jMWrsRNveSI" TargetMode="External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chopedia.com/definition/719/virtualization" TargetMode="External"/><Relationship Id="rId3" Type="http://schemas.openxmlformats.org/officeDocument/2006/relationships/hyperlink" Target="http://whatiscloud.com/cloud_deployment_models/i" TargetMode="External"/><Relationship Id="rId4" Type="http://schemas.openxmlformats.org/officeDocument/2006/relationships/hyperlink" Target="https://securosis.com/blog/defending-cloud-data-how-iaas-storage-works" TargetMode="External"/><Relationship Id="rId5" Type="http://schemas.openxmlformats.org/officeDocument/2006/relationships/hyperlink" Target="https://ijcsmc.com/docs/papers/March2014/V3I3201499a38.pdf" TargetMode="External"/><Relationship Id="rId6" Type="http://schemas.openxmlformats.org/officeDocument/2006/relationships/hyperlink" Target="https://statetechmagazine.com/article/2014/03/infrastructure-service-5-important-benefits" TargetMode="External"/><Relationship Id="rId7" Type="http://schemas.openxmlformats.org/officeDocument/2006/relationships/image" Target="../media/image57.pn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in/overview/what-is-paas/" TargetMode="External"/><Relationship Id="rId3" Type="http://schemas.openxmlformats.org/officeDocument/2006/relationships/hyperlink" Target="https://rubygarage.org/blog/iaas-vs-paas-vs-saas" TargetMode="External"/><Relationship Id="rId4" Type="http://schemas.openxmlformats.org/officeDocument/2006/relationships/image" Target="../media/image57.pn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in/overview/what-is-saas/" TargetMode="External"/><Relationship Id="rId3" Type="http://schemas.openxmlformats.org/officeDocument/2006/relationships/hyperlink" Target="https://www.workbooks.com/blog/benefits-of-saas" TargetMode="External"/><Relationship Id="rId4" Type="http://schemas.openxmlformats.org/officeDocument/2006/relationships/hyperlink" Target="https://www.identropy.com/blog/IAM-blog/bid/97683/4-SaaS-Risks-Every-CSO-Needs-to-Know" TargetMode="External"/><Relationship Id="rId5" Type="http://schemas.openxmlformats.org/officeDocument/2006/relationships/hyperlink" Target="https://www.wroffy.com/introduction-office-365-amazing-features/" TargetMode="External"/><Relationship Id="rId6" Type="http://schemas.openxmlformats.org/officeDocument/2006/relationships/hyperlink" Target="https://blog.teamwave.com/2016/09/30/g-suite-review/" TargetMode="External"/><Relationship Id="rId7" Type="http://schemas.openxmlformats.org/officeDocument/2006/relationships/hyperlink" Target="https://searchcloudapplications.techtarget.com/tip/Evaluating-SaaS-providers-Uncovering-vendor-weaknesses" TargetMode="External"/><Relationship Id="rId8" Type="http://schemas.openxmlformats.org/officeDocument/2006/relationships/image" Target="../media/image57.pn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://www.youtube.com/watch?v=36zducUX16w" TargetMode="External"/><Relationship Id="rId4" Type="http://schemas.openxmlformats.org/officeDocument/2006/relationships/hyperlink" Target="https://www.youtube.com/watch?v=l0DfHUWMjsU" TargetMode="External"/><Relationship Id="rId5" Type="http://schemas.openxmlformats.org/officeDocument/2006/relationships/hyperlink" Target="http://www.youtube.com/watch?v=TDqF11rRobg" TargetMode="External"/><Relationship Id="rId6" Type="http://schemas.openxmlformats.org/officeDocument/2006/relationships/hyperlink" Target="https://www.youtube.com/watch?v=KduoinBNru4" TargetMode="External"/><Relationship Id="rId7" Type="http://schemas.openxmlformats.org/officeDocument/2006/relationships/hyperlink" Target="https://www.youtube.com/watch?v=13zrMe1immw" TargetMode="External"/><Relationship Id="rId8" Type="http://schemas.openxmlformats.org/officeDocument/2006/relationships/hyperlink" Target="https://www.youtube.com/watch?v=LwBOgT761iQ" TargetMode="External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s://www.youtube.com/watch?v=whx01vzmlns" TargetMode="External"/><Relationship Id="rId4" Type="http://schemas.openxmlformats.org/officeDocument/2006/relationships/hyperlink" Target="https://www.youtube.com/watch?v=OCuHYef5Tzk" TargetMode="External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s://www.youtube.com/watch?v=zqABiwIjqPU" TargetMode="External"/><Relationship Id="rId4" Type="http://schemas.openxmlformats.org/officeDocument/2006/relationships/hyperlink" Target="https://www.youtube.com/watch?v=j4jHIMhijNA" TargetMode="External"/><Relationship Id="rId5" Type="http://schemas.openxmlformats.org/officeDocument/2006/relationships/hyperlink" Target="https://www.youtube.com/watch?v=ondmRYEKWcM" TargetMode="External"/><Relationship Id="rId6" Type="http://schemas.openxmlformats.org/officeDocument/2006/relationships/hyperlink" Target="https://www.youtube.com/watch?v=jMWrsRNveSI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ortonaudio.com/Ficheiros/111840873X_Cloud.pdf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Relationship Id="rId4" Type="http://schemas.openxmlformats.org/officeDocument/2006/relationships/image" Target="../media/image38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Relationship Id="rId4" Type="http://schemas.openxmlformats.org/officeDocument/2006/relationships/image" Target="../media/image41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Relationship Id="rId4" Type="http://schemas.openxmlformats.org/officeDocument/2006/relationships/image" Target="../media/image52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ublehorn.com/saas-paas-and-iaas-understanding/" TargetMode="External"/><Relationship Id="rId3" Type="http://schemas.openxmlformats.org/officeDocument/2006/relationships/hyperlink" Target="https://www.techopedia.com/definition/719/virtualization" TargetMode="External"/><Relationship Id="rId4" Type="http://schemas.openxmlformats.org/officeDocument/2006/relationships/hyperlink" Target="http://whatiscloud.com/cloud_deployment_models/index" TargetMode="External"/><Relationship Id="rId5" Type="http://schemas.openxmlformats.org/officeDocument/2006/relationships/hyperlink" Target="https://securosis.com/blog/defending-cloud-data-how-iaas-storage-works" TargetMode="External"/><Relationship Id="rId6" Type="http://schemas.openxmlformats.org/officeDocument/2006/relationships/hyperlink" Target="https://ijcsmc.com/docs/papers/March2014/V3I3201499a38.pdf" TargetMode="External"/><Relationship Id="rId7" Type="http://schemas.openxmlformats.org/officeDocument/2006/relationships/hyperlink" Target="https://statetechmagazine.com/article/2014/03/infrastructure-service-5-important-benefits" TargetMode="External"/><Relationship Id="rId8" Type="http://schemas.openxmlformats.org/officeDocument/2006/relationships/image" Target="../media/image57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://www.youtube.com/watch?v=3" TargetMode="External"/><Relationship Id="rId4" Type="http://schemas.openxmlformats.org/officeDocument/2006/relationships/hyperlink" Target="https://www.youtube.com/watch?v=l0DfHUWMjsU" TargetMode="External"/><Relationship Id="rId5" Type="http://schemas.openxmlformats.org/officeDocument/2006/relationships/hyperlink" Target="http://www.youtube.com/watch?v" TargetMode="External"/><Relationship Id="rId6" Type="http://schemas.openxmlformats.org/officeDocument/2006/relationships/hyperlink" Target="https://www.youtube.com/watch?v=KduoinBNru4" TargetMode="External"/><Relationship Id="rId7" Type="http://schemas.openxmlformats.org/officeDocument/2006/relationships/hyperlink" Target="https://www.youtube.com/watch?v=13zrMe1immw" TargetMode="External"/><Relationship Id="rId8" Type="http://schemas.openxmlformats.org/officeDocument/2006/relationships/hyperlink" Target="https://www.youtube.com/watch?v=LwBOgT761iQ" TargetMode="Externa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in/overview/what-is-paas/" TargetMode="External"/><Relationship Id="rId3" Type="http://schemas.openxmlformats.org/officeDocument/2006/relationships/hyperlink" Target="https://rubygarage.org/blog/iaas-vs-paas-vs-saas" TargetMode="External"/><Relationship Id="rId4" Type="http://schemas.openxmlformats.org/officeDocument/2006/relationships/image" Target="../media/image57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s://www.youtube.com/watch?v=whx01vzmlns" TargetMode="External"/><Relationship Id="rId4" Type="http://schemas.openxmlformats.org/officeDocument/2006/relationships/hyperlink" Target="https://www.youtube.com/watch?v=OCuHYef5Tzk" TargetMode="Externa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Relationship Id="rId3" Type="http://schemas.openxmlformats.org/officeDocument/2006/relationships/image" Target="../media/image80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Relationship Id="rId3" Type="http://schemas.openxmlformats.org/officeDocument/2006/relationships/image" Target="../media/image8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jpg"/><Relationship Id="rId5" Type="http://schemas.openxmlformats.org/officeDocument/2006/relationships/image" Target="../media/image84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jp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8688" y="2276855"/>
            <a:ext cx="5796915" cy="0"/>
          </a:xfrm>
          <a:custGeom>
            <a:avLst/>
            <a:gdLst/>
            <a:ahLst/>
            <a:cxnLst/>
            <a:rect l="l" t="t" r="r" b="b"/>
            <a:pathLst>
              <a:path w="5796915" h="0">
                <a:moveTo>
                  <a:pt x="0" y="0"/>
                </a:moveTo>
                <a:lnTo>
                  <a:pt x="5796915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1791" y="512063"/>
            <a:ext cx="3419856" cy="14630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Cloud</a:t>
            </a:r>
            <a:r>
              <a:rPr dirty="0" spc="-65"/>
              <a:t> </a:t>
            </a:r>
            <a:r>
              <a:rPr dirty="0" spc="-25"/>
              <a:t>Delivery Models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15305" y="3628390"/>
            <a:ext cx="2145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Module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Number: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2557" y="4276090"/>
            <a:ext cx="63696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Arial"/>
                <a:cs typeface="Arial"/>
              </a:rPr>
              <a:t>Module</a:t>
            </a:r>
            <a:r>
              <a:rPr dirty="0" sz="2800" spc="1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Name:</a:t>
            </a:r>
            <a:r>
              <a:rPr dirty="0" sz="2800" spc="1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Cloud</a:t>
            </a:r>
            <a:r>
              <a:rPr dirty="0" sz="2800" spc="2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Delivery</a:t>
            </a:r>
            <a:r>
              <a:rPr dirty="0" sz="2800" spc="-1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695" y="5903467"/>
            <a:ext cx="29705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8784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Version </a:t>
            </a:r>
            <a:r>
              <a:rPr dirty="0" sz="1800" b="1">
                <a:latin typeface="Arial"/>
                <a:cs typeface="Arial"/>
              </a:rPr>
              <a:t>Code: </a:t>
            </a:r>
            <a:r>
              <a:rPr dirty="0" sz="1800" spc="-5" b="1">
                <a:latin typeface="Arial"/>
                <a:cs typeface="Arial"/>
              </a:rPr>
              <a:t>CC1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Released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Date: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18-Jul-2018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9959" y="3163823"/>
            <a:ext cx="4291584" cy="1508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6297295" cy="4944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consumed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by:</a:t>
            </a:r>
            <a:endParaRPr sz="20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1156970" algn="l"/>
                <a:tab pos="1157605" algn="l"/>
              </a:tabLst>
            </a:pP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buFont typeface="Wingdings"/>
              <a:buChar char=""/>
              <a:tabLst>
                <a:tab pos="1156970" algn="l"/>
                <a:tab pos="1157605" algn="l"/>
              </a:tabLst>
            </a:pPr>
            <a:r>
              <a:rPr dirty="0" sz="2000" spc="-10">
                <a:latin typeface="Times New Roman"/>
                <a:cs typeface="Times New Roman"/>
              </a:rPr>
              <a:t>Traditional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electronic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devices</a:t>
            </a:r>
            <a:endParaRPr sz="20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buFont typeface="Wingdings"/>
              <a:buChar char=""/>
              <a:tabLst>
                <a:tab pos="1156970" algn="l"/>
                <a:tab pos="1157605" algn="l"/>
              </a:tabLst>
            </a:pP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web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browsers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Wingdings"/>
              <a:buChar char=""/>
            </a:pPr>
            <a:endParaRPr sz="2050">
              <a:latin typeface="Times New Roman"/>
              <a:cs typeface="Times New Roman"/>
            </a:endParaRPr>
          </a:p>
          <a:p>
            <a:pPr marL="643255" marR="447040" indent="-287020">
              <a:lnSpc>
                <a:spcPct val="100000"/>
              </a:lnSpc>
              <a:buFont typeface="Arial MT"/>
              <a:buChar char="•"/>
              <a:tabLst>
                <a:tab pos="643255" algn="l"/>
                <a:tab pos="643890" algn="l"/>
              </a:tabLst>
            </a:pPr>
            <a:r>
              <a:rPr dirty="0" sz="2000">
                <a:latin typeface="Times New Roman"/>
                <a:cs typeface="Times New Roman"/>
              </a:rPr>
              <a:t>IaaS is at the fundamental level which includes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 such a networking, storage and other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architectural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elements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administrator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enterprise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planners.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43255" indent="-287020">
              <a:lnSpc>
                <a:spcPct val="100000"/>
              </a:lnSpc>
              <a:buFont typeface="Arial MT"/>
              <a:buChar char="•"/>
              <a:tabLst>
                <a:tab pos="643255" algn="l"/>
                <a:tab pos="643890" algn="l"/>
              </a:tabLst>
            </a:pP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consume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level.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43255" marR="114935" indent="-287020">
              <a:lnSpc>
                <a:spcPct val="100000"/>
              </a:lnSpc>
              <a:buFont typeface="Arial MT"/>
              <a:buChar char="•"/>
              <a:tabLst>
                <a:tab pos="643255" algn="l"/>
                <a:tab pos="64389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5">
                <a:latin typeface="Times New Roman"/>
                <a:cs typeface="Times New Roman"/>
              </a:rPr>
              <a:t> consumed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level.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0031" y="5001767"/>
            <a:ext cx="2407920" cy="13548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0200" y="2177795"/>
            <a:ext cx="2470404" cy="17861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187690" cy="5161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endParaRPr sz="2400">
              <a:latin typeface="Times New Roman"/>
              <a:cs typeface="Times New Roman"/>
            </a:endParaRPr>
          </a:p>
          <a:p>
            <a:pPr marL="330835" marR="452755">
              <a:lnSpc>
                <a:spcPct val="100000"/>
              </a:lnSpc>
              <a:spcBef>
                <a:spcPts val="1555"/>
              </a:spcBef>
            </a:pPr>
            <a:r>
              <a:rPr dirty="0" sz="2000">
                <a:latin typeface="Times New Roman"/>
                <a:cs typeface="Times New Roman"/>
              </a:rPr>
              <a:t>Salesforce.com is a cloud </a:t>
            </a:r>
            <a:r>
              <a:rPr dirty="0" sz="2000" spc="-5">
                <a:latin typeface="Times New Roman"/>
                <a:cs typeface="Times New Roman"/>
              </a:rPr>
              <a:t>computing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social </a:t>
            </a:r>
            <a:r>
              <a:rPr dirty="0" sz="2000">
                <a:latin typeface="Times New Roman"/>
                <a:cs typeface="Times New Roman"/>
              </a:rPr>
              <a:t>enterprise software as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(SaaS)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Francisco.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was founded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March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1999,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part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</a:t>
            </a:r>
            <a:r>
              <a:rPr dirty="0" sz="2000" spc="-5">
                <a:latin typeface="Times New Roman"/>
                <a:cs typeface="Times New Roman"/>
              </a:rPr>
              <a:t>former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Oracle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executive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Marc Benioff.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30835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Salesforce.com is best </a:t>
            </a:r>
            <a:r>
              <a:rPr dirty="0" sz="2000" spc="5">
                <a:latin typeface="Times New Roman"/>
                <a:cs typeface="Times New Roman"/>
              </a:rPr>
              <a:t>known </a:t>
            </a:r>
            <a:r>
              <a:rPr dirty="0" sz="2000">
                <a:latin typeface="Times New Roman"/>
                <a:cs typeface="Times New Roman"/>
              </a:rPr>
              <a:t>for </a:t>
            </a:r>
            <a:r>
              <a:rPr dirty="0" sz="2000" spc="-5">
                <a:latin typeface="Times New Roman"/>
                <a:cs typeface="Times New Roman"/>
              </a:rPr>
              <a:t>its </a:t>
            </a:r>
            <a:r>
              <a:rPr dirty="0" sz="2000">
                <a:latin typeface="Times New Roman"/>
                <a:cs typeface="Times New Roman"/>
              </a:rPr>
              <a:t>Salesforce </a:t>
            </a:r>
            <a:r>
              <a:rPr dirty="0" sz="2000" spc="-5">
                <a:latin typeface="Times New Roman"/>
                <a:cs typeface="Times New Roman"/>
              </a:rPr>
              <a:t>Customer </a:t>
            </a:r>
            <a:r>
              <a:rPr dirty="0" sz="2000">
                <a:latin typeface="Times New Roman"/>
                <a:cs typeface="Times New Roman"/>
              </a:rPr>
              <a:t>Relationship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 </a:t>
            </a:r>
            <a:r>
              <a:rPr dirty="0" sz="2000">
                <a:latin typeface="Times New Roman"/>
                <a:cs typeface="Times New Roman"/>
              </a:rPr>
              <a:t>(CRM) product which is composed of </a:t>
            </a:r>
            <a:r>
              <a:rPr dirty="0" sz="2000" spc="-5">
                <a:latin typeface="Times New Roman"/>
                <a:cs typeface="Times New Roman"/>
              </a:rPr>
              <a:t>Sales </a:t>
            </a:r>
            <a:r>
              <a:rPr dirty="0" sz="2000">
                <a:latin typeface="Times New Roman"/>
                <a:cs typeface="Times New Roman"/>
              </a:rPr>
              <a:t>Cloud, Service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Cloud, Marketing Cloud, </a:t>
            </a:r>
            <a:r>
              <a:rPr dirty="0" sz="2000" spc="-5">
                <a:latin typeface="Times New Roman"/>
                <a:cs typeface="Times New Roman"/>
              </a:rPr>
              <a:t>Commerce </a:t>
            </a:r>
            <a:r>
              <a:rPr dirty="0" sz="2000">
                <a:latin typeface="Times New Roman"/>
                <a:cs typeface="Times New Roman"/>
              </a:rPr>
              <a:t>Cloud, </a:t>
            </a:r>
            <a:r>
              <a:rPr dirty="0" sz="2000" spc="-5">
                <a:latin typeface="Times New Roman"/>
                <a:cs typeface="Times New Roman"/>
              </a:rPr>
              <a:t>Analytics </a:t>
            </a:r>
            <a:r>
              <a:rPr dirty="0" sz="2000">
                <a:latin typeface="Times New Roman"/>
                <a:cs typeface="Times New Roman"/>
              </a:rPr>
              <a:t>Cloud, IoT Cloud, </a:t>
            </a:r>
            <a:r>
              <a:rPr dirty="0" sz="2000" spc="5">
                <a:latin typeface="Times New Roman"/>
                <a:cs typeface="Times New Roman"/>
              </a:rPr>
              <a:t> App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Health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Financial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Force.com,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Chatter.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What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Customer</a:t>
            </a:r>
            <a:r>
              <a:rPr dirty="0" sz="2000" spc="-8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Relationship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Management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(CRM)?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139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Customer relationship management </a:t>
            </a:r>
            <a:r>
              <a:rPr dirty="0" sz="2000">
                <a:latin typeface="Times New Roman"/>
                <a:cs typeface="Times New Roman"/>
              </a:rPr>
              <a:t>(CRM) </a:t>
            </a:r>
            <a:r>
              <a:rPr dirty="0" sz="2000" spc="-5">
                <a:latin typeface="Times New Roman"/>
                <a:cs typeface="Times New Roman"/>
              </a:rPr>
              <a:t>manages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business's </a:t>
            </a:r>
            <a:r>
              <a:rPr dirty="0" sz="2000">
                <a:latin typeface="Times New Roman"/>
                <a:cs typeface="Times New Roman"/>
              </a:rPr>
              <a:t> single </a:t>
            </a:r>
            <a:r>
              <a:rPr dirty="0" sz="2000" spc="-5">
                <a:latin typeface="Times New Roman"/>
                <a:cs typeface="Times New Roman"/>
              </a:rPr>
              <a:t>most important </a:t>
            </a:r>
            <a:r>
              <a:rPr dirty="0" sz="2000">
                <a:latin typeface="Times New Roman"/>
                <a:cs typeface="Times New Roman"/>
              </a:rPr>
              <a:t>goal – </a:t>
            </a:r>
            <a:r>
              <a:rPr dirty="0" sz="2000" spc="-5">
                <a:latin typeface="Times New Roman"/>
                <a:cs typeface="Times New Roman"/>
              </a:rPr>
              <a:t>satisfying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customers. Customers </a:t>
            </a:r>
            <a:r>
              <a:rPr dirty="0" sz="2000">
                <a:latin typeface="Times New Roman"/>
                <a:cs typeface="Times New Roman"/>
              </a:rPr>
              <a:t>are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 business,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CRM</a:t>
            </a:r>
            <a:r>
              <a:rPr dirty="0" sz="2000">
                <a:latin typeface="Times New Roman"/>
                <a:cs typeface="Times New Roman"/>
              </a:rPr>
              <a:t> helps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interactions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made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start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company.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5495" y="1583436"/>
            <a:ext cx="6146291" cy="45582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31007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8083" y="2764535"/>
            <a:ext cx="1363979" cy="812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8940" y="3968496"/>
            <a:ext cx="1373124" cy="7955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54640" y="5265420"/>
            <a:ext cx="1434083" cy="9494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9485630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track</a:t>
            </a:r>
            <a:r>
              <a:rPr dirty="0" sz="2000" spc="-5">
                <a:latin typeface="Times New Roman"/>
                <a:cs typeface="Times New Roman"/>
              </a:rPr>
              <a:t> customer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information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interactions.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 supports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sales,</a:t>
            </a:r>
            <a:endParaRPr sz="20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marketing,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support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B2B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B2C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contexts.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algn="just" marL="788035" marR="463550" indent="-457200">
              <a:lnSpc>
                <a:spcPct val="100000"/>
              </a:lnSpc>
              <a:buAutoNum type="arabicPeriod" startAt="2"/>
              <a:tabLst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Marketing Cloud </a:t>
            </a:r>
            <a:r>
              <a:rPr dirty="0" sz="2000">
                <a:latin typeface="Times New Roman"/>
                <a:cs typeface="Times New Roman"/>
              </a:rPr>
              <a:t>helps </a:t>
            </a:r>
            <a:r>
              <a:rPr dirty="0" sz="2000" spc="-5">
                <a:latin typeface="Times New Roman"/>
                <a:cs typeface="Times New Roman"/>
              </a:rPr>
              <a:t>personalize </a:t>
            </a:r>
            <a:r>
              <a:rPr dirty="0" sz="2000" spc="-10">
                <a:latin typeface="Times New Roman"/>
                <a:cs typeface="Times New Roman"/>
              </a:rPr>
              <a:t>email </a:t>
            </a:r>
            <a:r>
              <a:rPr dirty="0" sz="2000" spc="-5">
                <a:latin typeface="Times New Roman"/>
                <a:cs typeface="Times New Roman"/>
              </a:rPr>
              <a:t>marketing, </a:t>
            </a:r>
            <a:r>
              <a:rPr dirty="0" sz="2000">
                <a:latin typeface="Times New Roman"/>
                <a:cs typeface="Times New Roman"/>
              </a:rPr>
              <a:t>engage </a:t>
            </a:r>
            <a:r>
              <a:rPr dirty="0" sz="2000" spc="-5">
                <a:latin typeface="Times New Roman"/>
                <a:cs typeface="Times New Roman"/>
              </a:rPr>
              <a:t>mobile messaging,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generally </a:t>
            </a:r>
            <a:r>
              <a:rPr dirty="0" sz="2000" spc="-5">
                <a:latin typeface="Times New Roman"/>
                <a:cs typeface="Times New Roman"/>
              </a:rPr>
              <a:t>manage </a:t>
            </a:r>
            <a:r>
              <a:rPr dirty="0" sz="2000">
                <a:latin typeface="Times New Roman"/>
                <a:cs typeface="Times New Roman"/>
              </a:rPr>
              <a:t>ad </a:t>
            </a:r>
            <a:r>
              <a:rPr dirty="0" sz="2000" spc="-5">
                <a:latin typeface="Times New Roman"/>
                <a:cs typeface="Times New Roman"/>
              </a:rPr>
              <a:t>campaigns </a:t>
            </a:r>
            <a:r>
              <a:rPr dirty="0" sz="2000">
                <a:latin typeface="Times New Roman"/>
                <a:cs typeface="Times New Roman"/>
              </a:rPr>
              <a:t>for </a:t>
            </a:r>
            <a:r>
              <a:rPr dirty="0" sz="2000" spc="-5">
                <a:latin typeface="Times New Roman"/>
                <a:cs typeface="Times New Roman"/>
              </a:rPr>
              <a:t>customer </a:t>
            </a:r>
            <a:r>
              <a:rPr dirty="0" sz="2000">
                <a:latin typeface="Times New Roman"/>
                <a:cs typeface="Times New Roman"/>
              </a:rPr>
              <a:t>acquisition and create a one-to-one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journeys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across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channels.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Service Cloud </a:t>
            </a:r>
            <a:r>
              <a:rPr dirty="0" sz="2000">
                <a:latin typeface="Times New Roman"/>
                <a:cs typeface="Times New Roman"/>
              </a:rPr>
              <a:t>is a service platform for </a:t>
            </a:r>
            <a:r>
              <a:rPr dirty="0" sz="2000" spc="-5">
                <a:latin typeface="Times New Roman"/>
                <a:cs typeface="Times New Roman"/>
              </a:rPr>
              <a:t>customer </a:t>
            </a:r>
            <a:r>
              <a:rPr dirty="0" sz="2000">
                <a:latin typeface="Times New Roman"/>
                <a:cs typeface="Times New Roman"/>
              </a:rPr>
              <a:t>service and support. It includes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call center-like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case-tracking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feature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5">
                <a:latin typeface="Times New Roman"/>
                <a:cs typeface="Times New Roman"/>
              </a:rPr>
              <a:t>social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plug-in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5">
                <a:latin typeface="Times New Roman"/>
                <a:cs typeface="Times New Roman"/>
              </a:rPr>
              <a:t> conversation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analytics.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enables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faster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resolving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5">
                <a:latin typeface="Times New Roman"/>
                <a:cs typeface="Times New Roman"/>
              </a:rPr>
              <a:t>customer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problems.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788035" marR="25146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Community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build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communities</a:t>
            </a:r>
            <a:r>
              <a:rPr dirty="0" sz="2000">
                <a:latin typeface="Times New Roman"/>
                <a:cs typeface="Times New Roman"/>
              </a:rPr>
              <a:t> which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customers,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employees,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partners for developing deeper </a:t>
            </a:r>
            <a:r>
              <a:rPr dirty="0" sz="2000" spc="-5">
                <a:latin typeface="Times New Roman"/>
                <a:cs typeface="Times New Roman"/>
              </a:rPr>
              <a:t>customer relationships. </a:t>
            </a:r>
            <a:r>
              <a:rPr dirty="0" sz="2000">
                <a:latin typeface="Times New Roman"/>
                <a:cs typeface="Times New Roman"/>
              </a:rPr>
              <a:t>It allows </a:t>
            </a:r>
            <a:r>
              <a:rPr dirty="0" sz="2000" spc="-5">
                <a:latin typeface="Times New Roman"/>
                <a:cs typeface="Times New Roman"/>
              </a:rPr>
              <a:t>customers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interact with each </a:t>
            </a:r>
            <a:r>
              <a:rPr dirty="0" sz="2000" spc="-15">
                <a:latin typeface="Times New Roman"/>
                <a:cs typeface="Times New Roman"/>
              </a:rPr>
              <a:t>other, </a:t>
            </a:r>
            <a:r>
              <a:rPr dirty="0" sz="2000">
                <a:latin typeface="Times New Roman"/>
                <a:cs typeface="Times New Roman"/>
              </a:rPr>
              <a:t>increase </a:t>
            </a:r>
            <a:r>
              <a:rPr dirty="0" sz="2000" spc="-5">
                <a:latin typeface="Times New Roman"/>
                <a:cs typeface="Times New Roman"/>
              </a:rPr>
              <a:t>sales </a:t>
            </a:r>
            <a:r>
              <a:rPr dirty="0" sz="2000">
                <a:latin typeface="Times New Roman"/>
                <a:cs typeface="Times New Roman"/>
              </a:rPr>
              <a:t>by connecting partners, and boost </a:t>
            </a:r>
            <a:r>
              <a:rPr dirty="0" sz="2000" spc="-5">
                <a:latin typeface="Times New Roman"/>
                <a:cs typeface="Times New Roman"/>
              </a:rPr>
              <a:t>employee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productivity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through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online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collaboration.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9819" y="1696211"/>
            <a:ext cx="841248" cy="8427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1156" y="2880360"/>
            <a:ext cx="981455" cy="6065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53243" y="3828288"/>
            <a:ext cx="914400" cy="914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46919" y="5323332"/>
            <a:ext cx="1528572" cy="8823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5668" y="1143457"/>
            <a:ext cx="8164830" cy="3651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 startAt="5"/>
              <a:tabLst>
                <a:tab pos="788035" algn="l"/>
                <a:tab pos="7886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Commerce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allows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</a:t>
            </a:r>
            <a:r>
              <a:rPr dirty="0" sz="2000">
                <a:latin typeface="Times New Roman"/>
                <a:cs typeface="Times New Roman"/>
              </a:rPr>
              <a:t> digital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commerce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endParaRPr sz="20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integrated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solutions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commerce,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point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sale,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order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184785" indent="-457200">
              <a:lnSpc>
                <a:spcPct val="100000"/>
              </a:lnSpc>
              <a:buAutoNum type="arabicPeriod" startAt="6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Analytics Cloud </a:t>
            </a:r>
            <a:r>
              <a:rPr dirty="0" sz="2000">
                <a:latin typeface="Times New Roman"/>
                <a:cs typeface="Times New Roman"/>
              </a:rPr>
              <a:t>is a business </a:t>
            </a:r>
            <a:r>
              <a:rPr dirty="0" sz="2000" spc="-5">
                <a:latin typeface="Times New Roman"/>
                <a:cs typeface="Times New Roman"/>
              </a:rPr>
              <a:t>intelligence </a:t>
            </a:r>
            <a:r>
              <a:rPr dirty="0" sz="2000">
                <a:latin typeface="Times New Roman"/>
                <a:cs typeface="Times New Roman"/>
              </a:rPr>
              <a:t>platform that allows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instantly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get</a:t>
            </a:r>
            <a:r>
              <a:rPr dirty="0" sz="2000" spc="-5">
                <a:latin typeface="Times New Roman"/>
                <a:cs typeface="Times New Roman"/>
              </a:rPr>
              <a:t> important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answers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start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making</a:t>
            </a:r>
            <a:r>
              <a:rPr dirty="0" sz="2000">
                <a:latin typeface="Times New Roman"/>
                <a:cs typeface="Times New Roman"/>
              </a:rPr>
              <a:t> data-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driven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decisions.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6"/>
            </a:pPr>
            <a:endParaRPr sz="2050">
              <a:latin typeface="Times New Roman"/>
              <a:cs typeface="Times New Roman"/>
            </a:endParaRPr>
          </a:p>
          <a:p>
            <a:pPr algn="just" marL="788035" marR="114935" indent="-457200">
              <a:lnSpc>
                <a:spcPct val="100000"/>
              </a:lnSpc>
              <a:buAutoNum type="arabicPeriod" startAt="6"/>
              <a:tabLst>
                <a:tab pos="7886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Salesforce </a:t>
            </a:r>
            <a:r>
              <a:rPr dirty="0" sz="2000" b="1">
                <a:latin typeface="Times New Roman"/>
                <a:cs typeface="Times New Roman"/>
              </a:rPr>
              <a:t>App Cloud </a:t>
            </a:r>
            <a:r>
              <a:rPr dirty="0" sz="2000">
                <a:latin typeface="Times New Roman"/>
                <a:cs typeface="Times New Roman"/>
              </a:rPr>
              <a:t>is a </a:t>
            </a:r>
            <a:r>
              <a:rPr dirty="0" sz="2000" spc="-5">
                <a:latin typeface="Times New Roman"/>
                <a:cs typeface="Times New Roman"/>
              </a:rPr>
              <a:t>collection </a:t>
            </a:r>
            <a:r>
              <a:rPr dirty="0" sz="2000">
                <a:latin typeface="Times New Roman"/>
                <a:cs typeface="Times New Roman"/>
              </a:rPr>
              <a:t>of development tools that allows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developers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create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Salesforce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platform.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4183" y="5074158"/>
            <a:ext cx="7897495" cy="155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2000" b="1">
                <a:latin typeface="Times New Roman"/>
                <a:cs typeface="Times New Roman"/>
              </a:rPr>
              <a:t>8.	</a:t>
            </a:r>
            <a:r>
              <a:rPr dirty="0" sz="2000" spc="-5" b="1">
                <a:latin typeface="Times New Roman"/>
                <a:cs typeface="Times New Roman"/>
              </a:rPr>
              <a:t>Salesforce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IoT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49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platform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Salesforce.com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harnesses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power of internet of things (IoT) and turns data generated by </a:t>
            </a:r>
            <a:r>
              <a:rPr dirty="0" sz="2000" spc="-5">
                <a:latin typeface="Times New Roman"/>
                <a:cs typeface="Times New Roman"/>
              </a:rPr>
              <a:t>customers, </a:t>
            </a:r>
            <a:r>
              <a:rPr dirty="0" sz="2000">
                <a:latin typeface="Times New Roman"/>
                <a:cs typeface="Times New Roman"/>
              </a:rPr>
              <a:t> devices, partners, and sensors into meaningful action. It allows users 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 </a:t>
            </a:r>
            <a:r>
              <a:rPr dirty="0" sz="2000" spc="-5">
                <a:latin typeface="Times New Roman"/>
                <a:cs typeface="Times New Roman"/>
              </a:rPr>
              <a:t>massive </a:t>
            </a:r>
            <a:r>
              <a:rPr dirty="0" sz="2000">
                <a:latin typeface="Times New Roman"/>
                <a:cs typeface="Times New Roman"/>
              </a:rPr>
              <a:t>quantities of data, build rules with intuitive tools, and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engage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2535" y="2089404"/>
            <a:ext cx="1969007" cy="7863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395" y="3688079"/>
            <a:ext cx="1336548" cy="12755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49840" y="5510784"/>
            <a:ext cx="1089659" cy="8458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5668" y="1143457"/>
            <a:ext cx="8307070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spcBef>
                <a:spcPts val="1664"/>
              </a:spcBef>
              <a:tabLst>
                <a:tab pos="788035" algn="l"/>
              </a:tabLst>
            </a:pPr>
            <a:r>
              <a:rPr dirty="0" sz="2000" b="1">
                <a:latin typeface="Times New Roman"/>
                <a:cs typeface="Times New Roman"/>
              </a:rPr>
              <a:t>9.	</a:t>
            </a:r>
            <a:r>
              <a:rPr dirty="0" sz="2000" spc="-5" b="1">
                <a:latin typeface="Times New Roman"/>
                <a:cs typeface="Times New Roman"/>
              </a:rPr>
              <a:t>Salesforce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Financial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experiences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drive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client loyalty </a:t>
            </a:r>
            <a:r>
              <a:rPr dirty="0" sz="2000">
                <a:latin typeface="Times New Roman"/>
                <a:cs typeface="Times New Roman"/>
              </a:rPr>
              <a:t>through personalized tools, allows </a:t>
            </a:r>
            <a:r>
              <a:rPr dirty="0" sz="2000" spc="-5">
                <a:latin typeface="Times New Roman"/>
                <a:cs typeface="Times New Roman"/>
              </a:rPr>
              <a:t>more visibility </a:t>
            </a:r>
            <a:r>
              <a:rPr dirty="0" sz="2000">
                <a:latin typeface="Times New Roman"/>
                <a:cs typeface="Times New Roman"/>
              </a:rPr>
              <a:t>into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existing household </a:t>
            </a:r>
            <a:r>
              <a:rPr dirty="0" sz="2000" spc="-5">
                <a:latin typeface="Times New Roman"/>
                <a:cs typeface="Times New Roman"/>
              </a:rPr>
              <a:t>opportunities </a:t>
            </a:r>
            <a:r>
              <a:rPr dirty="0" sz="2000">
                <a:latin typeface="Times New Roman"/>
                <a:cs typeface="Times New Roman"/>
              </a:rPr>
              <a:t>and the </a:t>
            </a:r>
            <a:r>
              <a:rPr dirty="0" sz="2000" spc="-5">
                <a:latin typeface="Times New Roman"/>
                <a:cs typeface="Times New Roman"/>
              </a:rPr>
              <a:t>ability </a:t>
            </a:r>
            <a:r>
              <a:rPr dirty="0" sz="2000">
                <a:latin typeface="Times New Roman"/>
                <a:cs typeface="Times New Roman"/>
              </a:rPr>
              <a:t>to track </a:t>
            </a:r>
            <a:r>
              <a:rPr dirty="0" sz="2000" spc="-5">
                <a:latin typeface="Times New Roman"/>
                <a:cs typeface="Times New Roman"/>
              </a:rPr>
              <a:t>referrals, </a:t>
            </a:r>
            <a:r>
              <a:rPr dirty="0" sz="2000">
                <a:latin typeface="Times New Roman"/>
                <a:cs typeface="Times New Roman"/>
              </a:rPr>
              <a:t>allows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instant </a:t>
            </a:r>
            <a:r>
              <a:rPr dirty="0" sz="2000" spc="-5">
                <a:latin typeface="Times New Roman"/>
                <a:cs typeface="Times New Roman"/>
              </a:rPr>
              <a:t>access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5">
                <a:latin typeface="Times New Roman"/>
                <a:cs typeface="Times New Roman"/>
              </a:rPr>
              <a:t>all client </a:t>
            </a:r>
            <a:r>
              <a:rPr dirty="0" sz="2000">
                <a:latin typeface="Times New Roman"/>
                <a:cs typeface="Times New Roman"/>
              </a:rPr>
              <a:t>data in </a:t>
            </a:r>
            <a:r>
              <a:rPr dirty="0" sz="2000" spc="5">
                <a:latin typeface="Times New Roman"/>
                <a:cs typeface="Times New Roman"/>
              </a:rPr>
              <a:t>one </a:t>
            </a:r>
            <a:r>
              <a:rPr dirty="0" sz="2000">
                <a:latin typeface="Times New Roman"/>
                <a:cs typeface="Times New Roman"/>
              </a:rPr>
              <a:t>central location, and addresses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regulatory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compliance.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42545" indent="-457200">
              <a:lnSpc>
                <a:spcPct val="100000"/>
              </a:lnSpc>
              <a:spcBef>
                <a:spcPts val="5"/>
              </a:spcBef>
              <a:buAutoNum type="arabicPeriod" startAt="9"/>
              <a:tabLst>
                <a:tab pos="788035" algn="l"/>
                <a:tab pos="7886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Salesforce </a:t>
            </a:r>
            <a:r>
              <a:rPr dirty="0" sz="2000" b="1">
                <a:latin typeface="Times New Roman"/>
                <a:cs typeface="Times New Roman"/>
              </a:rPr>
              <a:t>Health Cloud </a:t>
            </a:r>
            <a:r>
              <a:rPr dirty="0" sz="2000">
                <a:latin typeface="Times New Roman"/>
                <a:cs typeface="Times New Roman"/>
              </a:rPr>
              <a:t>is a health IT </a:t>
            </a:r>
            <a:r>
              <a:rPr dirty="0" sz="2000" spc="-5">
                <a:latin typeface="Times New Roman"/>
                <a:cs typeface="Times New Roman"/>
              </a:rPr>
              <a:t>CRM </a:t>
            </a:r>
            <a:r>
              <a:rPr dirty="0" sz="2000">
                <a:latin typeface="Times New Roman"/>
                <a:cs typeface="Times New Roman"/>
              </a:rPr>
              <a:t>system that incorporates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record </a:t>
            </a:r>
            <a:r>
              <a:rPr dirty="0" sz="2000" spc="-5">
                <a:latin typeface="Times New Roman"/>
                <a:cs typeface="Times New Roman"/>
              </a:rPr>
              <a:t>management </a:t>
            </a:r>
            <a:r>
              <a:rPr dirty="0" sz="2000">
                <a:latin typeface="Times New Roman"/>
                <a:cs typeface="Times New Roman"/>
              </a:rPr>
              <a:t>services with </a:t>
            </a:r>
            <a:r>
              <a:rPr dirty="0" sz="2000" spc="-5">
                <a:latin typeface="Times New Roman"/>
                <a:cs typeface="Times New Roman"/>
              </a:rPr>
              <a:t>the doctor–patient </a:t>
            </a:r>
            <a:r>
              <a:rPr dirty="0" sz="2000">
                <a:latin typeface="Times New Roman"/>
                <a:cs typeface="Times New Roman"/>
              </a:rPr>
              <a:t>relationship. Health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 creates an individual profile from each </a:t>
            </a:r>
            <a:r>
              <a:rPr dirty="0" sz="2000" spc="-10">
                <a:latin typeface="Times New Roman"/>
                <a:cs typeface="Times New Roman"/>
              </a:rPr>
              <a:t>member </a:t>
            </a:r>
            <a:r>
              <a:rPr dirty="0" sz="2000">
                <a:latin typeface="Times New Roman"/>
                <a:cs typeface="Times New Roman"/>
              </a:rPr>
              <a:t>including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demographics,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communications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pertinent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information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 </a:t>
            </a:r>
            <a:r>
              <a:rPr dirty="0" sz="2000">
                <a:latin typeface="Times New Roman"/>
                <a:cs typeface="Times New Roman"/>
              </a:rPr>
              <a:t>location. It allows patients to track progress toward health goals and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9"/>
            </a:pPr>
            <a:endParaRPr sz="2050">
              <a:latin typeface="Times New Roman"/>
              <a:cs typeface="Times New Roman"/>
            </a:endParaRPr>
          </a:p>
          <a:p>
            <a:pPr marL="788035" marR="97790" indent="-457200">
              <a:lnSpc>
                <a:spcPct val="100000"/>
              </a:lnSpc>
              <a:spcBef>
                <a:spcPts val="5"/>
              </a:spcBef>
              <a:buAutoNum type="arabicPeriod" startAt="9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Chatter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enterprise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social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Salesforce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platform.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drive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productivity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connecting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employees</a:t>
            </a:r>
            <a:r>
              <a:rPr dirty="0" sz="2000">
                <a:latin typeface="Times New Roman"/>
                <a:cs typeface="Times New Roman"/>
              </a:rPr>
              <a:t> wherever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7559" y="1946148"/>
            <a:ext cx="662940" cy="6614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4868" y="5513832"/>
            <a:ext cx="947927" cy="6233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4595" y="3953255"/>
            <a:ext cx="790955" cy="534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54868" y="3136392"/>
            <a:ext cx="1091183" cy="47091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41507" y="1336547"/>
            <a:ext cx="1132331" cy="3779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45668" y="1143457"/>
            <a:ext cx="10208260" cy="4705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endParaRPr sz="2400">
              <a:latin typeface="Times New Roman"/>
              <a:cs typeface="Times New Roman"/>
            </a:endParaRPr>
          </a:p>
          <a:p>
            <a:pPr marL="330835" marR="182245">
              <a:lnSpc>
                <a:spcPct val="100000"/>
              </a:lnSpc>
              <a:spcBef>
                <a:spcPts val="1560"/>
              </a:spcBef>
            </a:pPr>
            <a:r>
              <a:rPr dirty="0" sz="1800">
                <a:latin typeface="Times New Roman"/>
                <a:cs typeface="Times New Roman"/>
              </a:rPr>
              <a:t>Sales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Force provides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Sales as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Service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(SaaS)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excels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sales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tracking,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measuring,</a:t>
            </a:r>
            <a:r>
              <a:rPr dirty="0" sz="1800">
                <a:latin typeface="Times New Roman"/>
                <a:cs typeface="Times New Roman"/>
              </a:rPr>
              <a:t> and</a:t>
            </a:r>
            <a:r>
              <a:rPr dirty="0" sz="1800" spc="5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organising</a:t>
            </a:r>
            <a:r>
              <a:rPr dirty="0" sz="1800">
                <a:latin typeface="Times New Roman"/>
                <a:cs typeface="Times New Roman"/>
              </a:rPr>
              <a:t> the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business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cost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effective.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 marR="5080">
              <a:lnSpc>
                <a:spcPct val="100000"/>
              </a:lnSpc>
            </a:pPr>
            <a:r>
              <a:rPr dirty="0" sz="1800" spc="-35" b="1">
                <a:latin typeface="Times New Roman"/>
                <a:cs typeface="Times New Roman"/>
              </a:rPr>
              <a:t>Web </a:t>
            </a:r>
            <a:r>
              <a:rPr dirty="0" sz="1800" spc="-5" b="1">
                <a:latin typeface="Times New Roman"/>
                <a:cs typeface="Times New Roman"/>
              </a:rPr>
              <a:t>CRM </a:t>
            </a:r>
            <a:r>
              <a:rPr dirty="0" sz="1800" b="1">
                <a:latin typeface="Times New Roman"/>
                <a:cs typeface="Times New Roman"/>
              </a:rPr>
              <a:t>Pays For </a:t>
            </a:r>
            <a:r>
              <a:rPr dirty="0" sz="1800" spc="-5" b="1">
                <a:latin typeface="Times New Roman"/>
                <a:cs typeface="Times New Roman"/>
              </a:rPr>
              <a:t>Itself </a:t>
            </a:r>
            <a:r>
              <a:rPr dirty="0" sz="1800" spc="-10" b="1">
                <a:latin typeface="Times New Roman"/>
                <a:cs typeface="Times New Roman"/>
              </a:rPr>
              <a:t>More </a:t>
            </a:r>
            <a:r>
              <a:rPr dirty="0" sz="1800" b="1">
                <a:latin typeface="Times New Roman"/>
                <a:cs typeface="Times New Roman"/>
              </a:rPr>
              <a:t>Quickly</a:t>
            </a:r>
            <a:r>
              <a:rPr dirty="0" sz="1800">
                <a:latin typeface="Times New Roman"/>
                <a:cs typeface="Times New Roman"/>
              </a:rPr>
              <a:t>. Removing the need for a huge capital </a:t>
            </a:r>
            <a:r>
              <a:rPr dirty="0" sz="1800" spc="-5">
                <a:latin typeface="Times New Roman"/>
                <a:cs typeface="Times New Roman"/>
              </a:rPr>
              <a:t>investment </a:t>
            </a:r>
            <a:r>
              <a:rPr dirty="0" sz="1800">
                <a:latin typeface="Times New Roman"/>
                <a:cs typeface="Times New Roman"/>
              </a:rPr>
              <a:t>on IT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infrastructure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technical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maintenance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staff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streamlining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existing IT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costs</a:t>
            </a:r>
            <a:r>
              <a:rPr dirty="0" sz="1800">
                <a:latin typeface="Times New Roman"/>
                <a:cs typeface="Times New Roman"/>
              </a:rPr>
              <a:t> with </a:t>
            </a:r>
            <a:r>
              <a:rPr dirty="0" sz="1800" spc="-5">
                <a:latin typeface="Times New Roman"/>
                <a:cs typeface="Times New Roman"/>
              </a:rPr>
              <a:t>PaaS.</a:t>
            </a:r>
            <a:r>
              <a:rPr dirty="0" sz="1800">
                <a:latin typeface="Times New Roman"/>
                <a:cs typeface="Times New Roman"/>
              </a:rPr>
              <a:t> It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offers</a:t>
            </a:r>
            <a:r>
              <a:rPr dirty="0" sz="1800">
                <a:latin typeface="Times New Roman"/>
                <a:cs typeface="Times New Roman"/>
              </a:rPr>
              <a:t> a faster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return</a:t>
            </a:r>
            <a:r>
              <a:rPr dirty="0" sz="1800" spc="-5">
                <a:latin typeface="Times New Roman"/>
                <a:cs typeface="Times New Roman"/>
              </a:rPr>
              <a:t> 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investment.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 marR="88900">
              <a:lnSpc>
                <a:spcPct val="100000"/>
              </a:lnSpc>
              <a:spcBef>
                <a:spcPts val="5"/>
              </a:spcBef>
            </a:pPr>
            <a:r>
              <a:rPr dirty="0" sz="1800" spc="-15" b="1">
                <a:latin typeface="Times New Roman"/>
                <a:cs typeface="Times New Roman"/>
              </a:rPr>
              <a:t>Web-based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CRM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Will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spc="-15" b="1">
                <a:latin typeface="Times New Roman"/>
                <a:cs typeface="Times New Roman"/>
              </a:rPr>
              <a:t>Transform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Business</a:t>
            </a:r>
            <a:r>
              <a:rPr dirty="0" sz="1800" spc="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Faster</a:t>
            </a:r>
            <a:r>
              <a:rPr dirty="0" sz="1800">
                <a:latin typeface="Times New Roman"/>
                <a:cs typeface="Times New Roman"/>
              </a:rPr>
              <a:t>.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Hosted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CRM implementations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take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weeks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 </a:t>
            </a:r>
            <a:r>
              <a:rPr dirty="0" sz="1800" spc="-5">
                <a:latin typeface="Times New Roman"/>
                <a:cs typeface="Times New Roman"/>
              </a:rPr>
              <a:t>months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instead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12-month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average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client/server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CRM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tools.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dirty="0" sz="1800" b="1">
                <a:latin typeface="Times New Roman"/>
                <a:cs typeface="Times New Roman"/>
              </a:rPr>
              <a:t>Hosted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CRM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is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more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User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Friendly</a:t>
            </a:r>
            <a:r>
              <a:rPr dirty="0" sz="1800">
                <a:latin typeface="Times New Roman"/>
                <a:cs typeface="Times New Roman"/>
              </a:rPr>
              <a:t>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Salesforce's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simple-to-use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interface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appeals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even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non-technical</a:t>
            </a:r>
            <a:endParaRPr sz="18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Times New Roman"/>
                <a:cs typeface="Times New Roman"/>
              </a:rPr>
              <a:t>users.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 marR="271145">
              <a:lnSpc>
                <a:spcPct val="100000"/>
              </a:lnSpc>
            </a:pPr>
            <a:r>
              <a:rPr dirty="0" sz="1800" spc="-5" b="1">
                <a:latin typeface="Times New Roman"/>
                <a:cs typeface="Times New Roman"/>
              </a:rPr>
              <a:t>On-Demand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CRM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Provides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Unlimited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Scalability</a:t>
            </a:r>
            <a:r>
              <a:rPr dirty="0" sz="1800">
                <a:latin typeface="Times New Roman"/>
                <a:cs typeface="Times New Roman"/>
              </a:rPr>
              <a:t>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Salesforce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software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uses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multi-tenant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approach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–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there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 no single instance of the </a:t>
            </a:r>
            <a:r>
              <a:rPr dirty="0" sz="1800" spc="-5">
                <a:latin typeface="Times New Roman"/>
                <a:cs typeface="Times New Roman"/>
              </a:rPr>
              <a:t>software,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 faster and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cheaper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implement.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4183" y="6097625"/>
            <a:ext cx="93605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35" b="1">
                <a:latin typeface="Times New Roman"/>
                <a:cs typeface="Times New Roman"/>
              </a:rPr>
              <a:t>Web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CRM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Features </a:t>
            </a:r>
            <a:r>
              <a:rPr dirty="0" sz="1800" b="1">
                <a:latin typeface="Times New Roman"/>
                <a:cs typeface="Times New Roman"/>
              </a:rPr>
              <a:t>Painless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Upgrades</a:t>
            </a:r>
            <a:r>
              <a:rPr dirty="0" sz="1800" spc="-5">
                <a:latin typeface="Times New Roman"/>
                <a:cs typeface="Times New Roman"/>
              </a:rPr>
              <a:t>.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Deployments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</a:t>
            </a:r>
            <a:r>
              <a:rPr dirty="0" sz="1800" spc="-5">
                <a:latin typeface="Times New Roman"/>
                <a:cs typeface="Times New Roman"/>
              </a:rPr>
              <a:t>new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features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customer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management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instantaneous,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resulting in access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latest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version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always.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4055" y="2065020"/>
            <a:ext cx="6780276" cy="38145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7891" y="371983"/>
            <a:ext cx="3239770" cy="1163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Cloud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Delivery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Arial"/>
              <a:cs typeface="Arial"/>
            </a:endParaRPr>
          </a:p>
          <a:p>
            <a:pPr marL="360045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Times New Roman"/>
                <a:cs typeface="Times New Roman"/>
              </a:rPr>
              <a:t>Evaluating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1716" y="3662171"/>
            <a:ext cx="1190244" cy="7924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9292" y="5119115"/>
            <a:ext cx="492251" cy="12374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5159" y="1880616"/>
            <a:ext cx="1019555" cy="10210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5668" y="1143457"/>
            <a:ext cx="10166350" cy="3637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Evaluating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User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 marL="313055" marR="5080">
              <a:lnSpc>
                <a:spcPct val="100000"/>
              </a:lnSpc>
              <a:spcBef>
                <a:spcPts val="1555"/>
              </a:spcBef>
            </a:pPr>
            <a:r>
              <a:rPr dirty="0" sz="2000">
                <a:latin typeface="Times New Roman"/>
                <a:cs typeface="Times New Roman"/>
              </a:rPr>
              <a:t>Unlike your </a:t>
            </a:r>
            <a:r>
              <a:rPr dirty="0" sz="2000" spc="-5">
                <a:latin typeface="Times New Roman"/>
                <a:cs typeface="Times New Roman"/>
              </a:rPr>
              <a:t>relationship </a:t>
            </a:r>
            <a:r>
              <a:rPr dirty="0" sz="2000">
                <a:latin typeface="Times New Roman"/>
                <a:cs typeface="Times New Roman"/>
              </a:rPr>
              <a:t>with a software vendor </a:t>
            </a:r>
            <a:r>
              <a:rPr dirty="0" sz="2000" spc="5">
                <a:latin typeface="Times New Roman"/>
                <a:cs typeface="Times New Roman"/>
              </a:rPr>
              <a:t>who </a:t>
            </a:r>
            <a:r>
              <a:rPr dirty="0" sz="2000">
                <a:latin typeface="Times New Roman"/>
                <a:cs typeface="Times New Roman"/>
              </a:rPr>
              <a:t>provides you </a:t>
            </a:r>
            <a:r>
              <a:rPr dirty="0" sz="2000" spc="-5">
                <a:latin typeface="Times New Roman"/>
                <a:cs typeface="Times New Roman"/>
              </a:rPr>
              <a:t>with </a:t>
            </a:r>
            <a:r>
              <a:rPr dirty="0" sz="2000">
                <a:latin typeface="Times New Roman"/>
                <a:cs typeface="Times New Roman"/>
              </a:rPr>
              <a:t>on-premises software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then exits </a:t>
            </a:r>
            <a:r>
              <a:rPr dirty="0" sz="2000" spc="-5">
                <a:latin typeface="Times New Roman"/>
                <a:cs typeface="Times New Roman"/>
              </a:rPr>
              <a:t>till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customer </a:t>
            </a:r>
            <a:r>
              <a:rPr dirty="0" sz="2000">
                <a:latin typeface="Times New Roman"/>
                <a:cs typeface="Times New Roman"/>
              </a:rPr>
              <a:t>needs </a:t>
            </a:r>
            <a:r>
              <a:rPr dirty="0" sz="2000" spc="-5">
                <a:latin typeface="Times New Roman"/>
                <a:cs typeface="Times New Roman"/>
              </a:rPr>
              <a:t>something,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customer </a:t>
            </a:r>
            <a:r>
              <a:rPr dirty="0" sz="2000">
                <a:latin typeface="Times New Roman"/>
                <a:cs typeface="Times New Roman"/>
              </a:rPr>
              <a:t>has a </a:t>
            </a:r>
            <a:r>
              <a:rPr dirty="0" sz="2000" spc="-5">
                <a:latin typeface="Times New Roman"/>
                <a:cs typeface="Times New Roman"/>
              </a:rPr>
              <a:t>close relationship </a:t>
            </a:r>
            <a:r>
              <a:rPr dirty="0" sz="2000">
                <a:latin typeface="Times New Roman"/>
                <a:cs typeface="Times New Roman"/>
              </a:rPr>
              <a:t>with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provider,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beginning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subscription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purchase.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entrusting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with sensitive business </a:t>
            </a:r>
            <a:r>
              <a:rPr dirty="0" sz="2000">
                <a:latin typeface="Times New Roman"/>
                <a:cs typeface="Times New Roman"/>
              </a:rPr>
              <a:t>data </a:t>
            </a:r>
            <a:r>
              <a:rPr dirty="0" sz="2000" spc="-5">
                <a:latin typeface="Times New Roman"/>
                <a:cs typeface="Times New Roman"/>
              </a:rPr>
              <a:t>stored </a:t>
            </a:r>
            <a:r>
              <a:rPr dirty="0" sz="2000">
                <a:latin typeface="Times New Roman"/>
                <a:cs typeface="Times New Roman"/>
              </a:rPr>
              <a:t>at the </a:t>
            </a:r>
            <a:r>
              <a:rPr dirty="0" sz="2000" spc="-5">
                <a:latin typeface="Times New Roman"/>
                <a:cs typeface="Times New Roman"/>
              </a:rPr>
              <a:t>provider’s site, </a:t>
            </a:r>
            <a:r>
              <a:rPr dirty="0" sz="2000">
                <a:latin typeface="Times New Roman"/>
                <a:cs typeface="Times New Roman"/>
              </a:rPr>
              <a:t>a business </a:t>
            </a:r>
            <a:r>
              <a:rPr dirty="0" sz="2000" spc="-5">
                <a:latin typeface="Times New Roman"/>
                <a:cs typeface="Times New Roman"/>
              </a:rPr>
              <a:t>becomes </a:t>
            </a:r>
            <a:r>
              <a:rPr dirty="0" sz="2000">
                <a:latin typeface="Times New Roman"/>
                <a:cs typeface="Times New Roman"/>
              </a:rPr>
              <a:t>dependent on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ongoing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smooth </a:t>
            </a:r>
            <a:r>
              <a:rPr dirty="0" sz="2000">
                <a:latin typeface="Times New Roman"/>
                <a:cs typeface="Times New Roman"/>
              </a:rPr>
              <a:t>running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systems,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innovation,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support,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sometimes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training.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Treading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carefully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during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selection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reduce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great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extent.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evaluating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following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criteria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should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considered: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>
              <a:lnSpc>
                <a:spcPct val="100000"/>
              </a:lnSpc>
              <a:tabLst>
                <a:tab pos="770255" algn="l"/>
              </a:tabLst>
            </a:pPr>
            <a:r>
              <a:rPr dirty="0" sz="2000">
                <a:latin typeface="Times New Roman"/>
                <a:cs typeface="Times New Roman"/>
              </a:rPr>
              <a:t>1.	</a:t>
            </a:r>
            <a:r>
              <a:rPr dirty="0" sz="2000" spc="-5">
                <a:latin typeface="Times New Roman"/>
                <a:cs typeface="Times New Roman"/>
              </a:rPr>
              <a:t>Strength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SaaS provider’s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security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standards: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3730" y="4754626"/>
            <a:ext cx="9124950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>
                <a:latin typeface="Times New Roman"/>
                <a:cs typeface="Times New Roman"/>
              </a:rPr>
              <a:t>and data resides at the </a:t>
            </a:r>
            <a:r>
              <a:rPr dirty="0" sz="2000" spc="-5">
                <a:latin typeface="Times New Roman"/>
                <a:cs typeface="Times New Roman"/>
              </a:rPr>
              <a:t>vendor’s side; </a:t>
            </a:r>
            <a:r>
              <a:rPr dirty="0" sz="2000">
                <a:latin typeface="Times New Roman"/>
                <a:cs typeface="Times New Roman"/>
              </a:rPr>
              <a:t>therefore, </a:t>
            </a:r>
            <a:r>
              <a:rPr dirty="0" sz="2000" spc="-5">
                <a:latin typeface="Times New Roman"/>
                <a:cs typeface="Times New Roman"/>
              </a:rPr>
              <a:t>security </a:t>
            </a:r>
            <a:r>
              <a:rPr dirty="0" sz="2000">
                <a:latin typeface="Times New Roman"/>
                <a:cs typeface="Times New Roman"/>
              </a:rPr>
              <a:t>is </a:t>
            </a:r>
            <a:r>
              <a:rPr dirty="0" sz="2000" spc="-5">
                <a:latin typeface="Times New Roman"/>
                <a:cs typeface="Times New Roman"/>
              </a:rPr>
              <a:t>utmost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important.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security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standards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practiced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vendor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should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checked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compliant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with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organization’s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security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  <a:p>
            <a:pPr marL="469900" marR="290830" indent="-457834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dirty="0" sz="2000" spc="-35">
                <a:latin typeface="Times New Roman"/>
                <a:cs typeface="Times New Roman"/>
              </a:rPr>
              <a:t>Work </a:t>
            </a:r>
            <a:r>
              <a:rPr dirty="0" sz="2000" spc="-5">
                <a:latin typeface="Times New Roman"/>
                <a:cs typeface="Times New Roman"/>
              </a:rPr>
              <a:t>with</a:t>
            </a:r>
            <a:r>
              <a:rPr dirty="0" sz="2000">
                <a:latin typeface="Times New Roman"/>
                <a:cs typeface="Times New Roman"/>
              </a:rPr>
              <a:t> the vendor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a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SLA</a:t>
            </a:r>
            <a:r>
              <a:rPr dirty="0" sz="2000" spc="-10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security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5">
                <a:latin typeface="Times New Roman"/>
                <a:cs typeface="Times New Roman"/>
              </a:rPr>
              <a:t> satisfies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organization’s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needs.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penalties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lack</a:t>
            </a:r>
            <a:r>
              <a:rPr dirty="0" sz="2000">
                <a:latin typeface="Times New Roman"/>
                <a:cs typeface="Times New Roman"/>
              </a:rPr>
              <a:t> 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agreed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terms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SLA.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dirty="0" sz="2000">
                <a:latin typeface="Times New Roman"/>
                <a:cs typeface="Times New Roman"/>
              </a:rPr>
              <a:t>Also,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disaster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recovery,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backup,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restore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must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included.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0943" y="2741676"/>
            <a:ext cx="908303" cy="6827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03407" y="4186428"/>
            <a:ext cx="1150620" cy="7162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80776" y="5408676"/>
            <a:ext cx="675131" cy="10881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52759" y="1583436"/>
            <a:ext cx="803148" cy="8031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5668" y="1143457"/>
            <a:ext cx="9611995" cy="5268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Evaluating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User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spcBef>
                <a:spcPts val="1675"/>
              </a:spcBef>
              <a:buAutoNum type="arabicPeriod" startAt="2"/>
              <a:tabLst>
                <a:tab pos="814069" algn="l"/>
                <a:tab pos="814705" algn="l"/>
              </a:tabLst>
            </a:pPr>
            <a:r>
              <a:rPr dirty="0" sz="1800" spc="-10" b="1">
                <a:latin typeface="Times New Roman"/>
                <a:cs typeface="Times New Roman"/>
              </a:rPr>
              <a:t>Provider’s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ability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to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provide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the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flexibility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needed </a:t>
            </a:r>
            <a:r>
              <a:rPr dirty="0" sz="1800" b="1">
                <a:latin typeface="Times New Roman"/>
                <a:cs typeface="Times New Roman"/>
              </a:rPr>
              <a:t>to meet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your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needs:</a:t>
            </a:r>
            <a:endParaRPr sz="18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1800">
                <a:latin typeface="Times New Roman"/>
                <a:cs typeface="Times New Roman"/>
              </a:rPr>
              <a:t>Flexibility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includes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ease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adding 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dropping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features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subscription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plan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like</a:t>
            </a:r>
            <a:endParaRPr sz="1800">
              <a:latin typeface="Times New Roman"/>
              <a:cs typeface="Times New Roman"/>
            </a:endParaRPr>
          </a:p>
          <a:p>
            <a:pPr marL="115697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add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seats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whether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done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online.</a:t>
            </a:r>
            <a:endParaRPr sz="1800">
              <a:latin typeface="Times New Roman"/>
              <a:cs typeface="Times New Roman"/>
            </a:endParaRPr>
          </a:p>
          <a:p>
            <a:pPr lvl="1" marL="1156970" marR="556260" indent="-342900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1800">
                <a:latin typeface="Times New Roman"/>
                <a:cs typeface="Times New Roman"/>
              </a:rPr>
              <a:t>Being able to drop the </a:t>
            </a:r>
            <a:r>
              <a:rPr dirty="0" sz="1800" spc="-5">
                <a:latin typeface="Times New Roman"/>
                <a:cs typeface="Times New Roman"/>
              </a:rPr>
              <a:t>subscription with </a:t>
            </a:r>
            <a:r>
              <a:rPr dirty="0" sz="1800">
                <a:latin typeface="Times New Roman"/>
                <a:cs typeface="Times New Roman"/>
              </a:rPr>
              <a:t>cause without penalty such </a:t>
            </a:r>
            <a:r>
              <a:rPr dirty="0" sz="1800" spc="-5">
                <a:latin typeface="Times New Roman"/>
                <a:cs typeface="Times New Roman"/>
              </a:rPr>
              <a:t>as </a:t>
            </a:r>
            <a:r>
              <a:rPr dirty="0" sz="1800">
                <a:latin typeface="Times New Roman"/>
                <a:cs typeface="Times New Roman"/>
              </a:rPr>
              <a:t>in case of </a:t>
            </a:r>
            <a:r>
              <a:rPr dirty="0" sz="1800" spc="-5">
                <a:latin typeface="Times New Roman"/>
                <a:cs typeface="Times New Roman"/>
              </a:rPr>
              <a:t>SaaS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vendor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fails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provide the agreed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level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</a:t>
            </a:r>
            <a:r>
              <a:rPr dirty="0" sz="1800" spc="-5">
                <a:latin typeface="Times New Roman"/>
                <a:cs typeface="Times New Roman"/>
              </a:rPr>
              <a:t>service.</a:t>
            </a:r>
            <a:endParaRPr sz="18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1800">
                <a:latin typeface="Times New Roman"/>
                <a:cs typeface="Times New Roman"/>
              </a:rPr>
              <a:t>Being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able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customize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SaaS</a:t>
            </a:r>
            <a:r>
              <a:rPr dirty="0" sz="1800">
                <a:latin typeface="Times New Roman"/>
                <a:cs typeface="Times New Roman"/>
              </a:rPr>
              <a:t> application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suit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organisation’s </a:t>
            </a:r>
            <a:r>
              <a:rPr dirty="0" sz="1800">
                <a:latin typeface="Times New Roman"/>
                <a:cs typeface="Times New Roman"/>
              </a:rPr>
              <a:t>needs.</a:t>
            </a:r>
            <a:endParaRPr sz="18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1800" spc="-5">
                <a:latin typeface="Times New Roman"/>
                <a:cs typeface="Times New Roman"/>
              </a:rPr>
              <a:t>How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difficult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 it to get your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 back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case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if</a:t>
            </a:r>
            <a:r>
              <a:rPr dirty="0" sz="1800" spc="5">
                <a:latin typeface="Times New Roman"/>
                <a:cs typeface="Times New Roman"/>
              </a:rPr>
              <a:t> you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decide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cancel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subscription?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buAutoNum type="arabicPeriod" startAt="2"/>
              <a:tabLst>
                <a:tab pos="814069" algn="l"/>
                <a:tab pos="814705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History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of</a:t>
            </a:r>
            <a:r>
              <a:rPr dirty="0" sz="1800" spc="-5" b="1">
                <a:latin typeface="Times New Roman"/>
                <a:cs typeface="Times New Roman"/>
              </a:rPr>
              <a:t> the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provider’s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regard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for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its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SLAs:</a:t>
            </a:r>
            <a:endParaRPr sz="1800">
              <a:latin typeface="Times New Roman"/>
              <a:cs typeface="Times New Roman"/>
            </a:endParaRPr>
          </a:p>
          <a:p>
            <a:pPr marL="814069" marR="5080">
              <a:lnSpc>
                <a:spcPct val="100000"/>
              </a:lnSpc>
            </a:pPr>
            <a:r>
              <a:rPr dirty="0" sz="1800" spc="-5">
                <a:latin typeface="Times New Roman"/>
                <a:cs typeface="Times New Roman"/>
              </a:rPr>
              <a:t>Since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are</a:t>
            </a:r>
            <a:r>
              <a:rPr dirty="0" sz="1800">
                <a:latin typeface="Times New Roman"/>
                <a:cs typeface="Times New Roman"/>
              </a:rPr>
              <a:t> at </a:t>
            </a:r>
            <a:r>
              <a:rPr dirty="0" sz="1800" spc="-5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mercy of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the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SaaS </a:t>
            </a:r>
            <a:r>
              <a:rPr dirty="0" sz="1800">
                <a:latin typeface="Times New Roman"/>
                <a:cs typeface="Times New Roman"/>
              </a:rPr>
              <a:t>provider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the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services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delivered,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important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ensure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reliability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the provider by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looking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 the previous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SLA</a:t>
            </a:r>
            <a:r>
              <a:rPr dirty="0" sz="1800" spc="-10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performance</a:t>
            </a:r>
            <a:r>
              <a:rPr dirty="0" sz="1800">
                <a:latin typeface="Times New Roman"/>
                <a:cs typeface="Times New Roman"/>
              </a:rPr>
              <a:t> records.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814069" algn="l"/>
                <a:tab pos="814705" algn="l"/>
              </a:tabLst>
            </a:pPr>
            <a:r>
              <a:rPr dirty="0" sz="1800" spc="-10" b="1">
                <a:latin typeface="Times New Roman"/>
                <a:cs typeface="Times New Roman"/>
              </a:rPr>
              <a:t>Provider’s </a:t>
            </a:r>
            <a:r>
              <a:rPr dirty="0" sz="1800" spc="-5" b="1">
                <a:latin typeface="Times New Roman"/>
                <a:cs typeface="Times New Roman"/>
              </a:rPr>
              <a:t>business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viability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and </a:t>
            </a:r>
            <a:r>
              <a:rPr dirty="0" sz="1800" spc="-10" b="1">
                <a:latin typeface="Times New Roman"/>
                <a:cs typeface="Times New Roman"/>
              </a:rPr>
              <a:t>future</a:t>
            </a:r>
            <a:r>
              <a:rPr dirty="0" sz="1800" spc="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outlook:</a:t>
            </a:r>
            <a:endParaRPr sz="1800">
              <a:latin typeface="Times New Roman"/>
              <a:cs typeface="Times New Roman"/>
            </a:endParaRPr>
          </a:p>
          <a:p>
            <a:pPr marL="814069" marR="22288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Select </a:t>
            </a:r>
            <a:r>
              <a:rPr dirty="0" sz="1800" spc="-5">
                <a:latin typeface="Times New Roman"/>
                <a:cs typeface="Times New Roman"/>
              </a:rPr>
              <a:t>a SaaS </a:t>
            </a:r>
            <a:r>
              <a:rPr dirty="0" sz="1800">
                <a:latin typeface="Times New Roman"/>
                <a:cs typeface="Times New Roman"/>
              </a:rPr>
              <a:t>provider that </a:t>
            </a:r>
            <a:r>
              <a:rPr dirty="0" sz="1800" spc="-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going to be in </a:t>
            </a:r>
            <a:r>
              <a:rPr dirty="0" sz="1800" spc="-5">
                <a:latin typeface="Times New Roman"/>
                <a:cs typeface="Times New Roman"/>
              </a:rPr>
              <a:t>business </a:t>
            </a:r>
            <a:r>
              <a:rPr dirty="0" sz="1800">
                <a:latin typeface="Times New Roman"/>
                <a:cs typeface="Times New Roman"/>
              </a:rPr>
              <a:t>for a long time. In selecting a </a:t>
            </a:r>
            <a:r>
              <a:rPr dirty="0" sz="1800" spc="-5">
                <a:latin typeface="Times New Roman"/>
                <a:cs typeface="Times New Roman"/>
              </a:rPr>
              <a:t>SaaS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provider,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looking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a</a:t>
            </a:r>
            <a:r>
              <a:rPr dirty="0" sz="1800" spc="-5">
                <a:latin typeface="Times New Roman"/>
                <a:cs typeface="Times New Roman"/>
              </a:rPr>
              <a:t> business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partner </a:t>
            </a:r>
            <a:r>
              <a:rPr dirty="0" sz="1800" spc="-5">
                <a:latin typeface="Times New Roman"/>
                <a:cs typeface="Times New Roman"/>
              </a:rPr>
              <a:t>who will</a:t>
            </a:r>
            <a:r>
              <a:rPr dirty="0" sz="1800">
                <a:latin typeface="Times New Roman"/>
                <a:cs typeface="Times New Roman"/>
              </a:rPr>
              <a:t> not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out of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business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 </a:t>
            </a:r>
            <a:r>
              <a:rPr dirty="0" sz="1800" spc="-15">
                <a:latin typeface="Times New Roman"/>
                <a:cs typeface="Times New Roman"/>
              </a:rPr>
              <a:t>year.</a:t>
            </a:r>
            <a:r>
              <a:rPr dirty="0" sz="1800" spc="-105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You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should </a:t>
            </a:r>
            <a:r>
              <a:rPr dirty="0" sz="1800">
                <a:latin typeface="Times New Roman"/>
                <a:cs typeface="Times New Roman"/>
              </a:rPr>
              <a:t>look at a </a:t>
            </a:r>
            <a:r>
              <a:rPr dirty="0" sz="1800" spc="-5">
                <a:latin typeface="Times New Roman"/>
                <a:cs typeface="Times New Roman"/>
              </a:rPr>
              <a:t>provider’s </a:t>
            </a:r>
            <a:r>
              <a:rPr dirty="0" sz="1800">
                <a:latin typeface="Times New Roman"/>
                <a:cs typeface="Times New Roman"/>
              </a:rPr>
              <a:t>experience in providing </a:t>
            </a:r>
            <a:r>
              <a:rPr dirty="0" sz="1800" spc="-5">
                <a:latin typeface="Times New Roman"/>
                <a:cs typeface="Times New Roman"/>
              </a:rPr>
              <a:t>SaaS solutions, examine </a:t>
            </a:r>
            <a:r>
              <a:rPr dirty="0" sz="1800">
                <a:latin typeface="Times New Roman"/>
                <a:cs typeface="Times New Roman"/>
              </a:rPr>
              <a:t>financial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information,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predicted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growth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the </a:t>
            </a:r>
            <a:r>
              <a:rPr dirty="0" sz="1800" spc="-5">
                <a:latin typeface="Times New Roman"/>
                <a:cs typeface="Times New Roman"/>
              </a:rPr>
              <a:t>business.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040" y="1583436"/>
            <a:ext cx="1077468" cy="717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1507" y="3354323"/>
            <a:ext cx="1324355" cy="1333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9622155" cy="5253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Evaluating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Vendor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 marL="313055" marR="1289050">
              <a:lnSpc>
                <a:spcPct val="100000"/>
              </a:lnSpc>
              <a:spcBef>
                <a:spcPts val="1560"/>
              </a:spcBef>
            </a:pPr>
            <a:r>
              <a:rPr dirty="0" sz="1800" spc="-5">
                <a:latin typeface="Times New Roman"/>
                <a:cs typeface="Times New Roman"/>
              </a:rPr>
              <a:t>From </a:t>
            </a:r>
            <a:r>
              <a:rPr dirty="0" sz="1800">
                <a:latin typeface="Times New Roman"/>
                <a:cs typeface="Times New Roman"/>
              </a:rPr>
              <a:t>a </a:t>
            </a:r>
            <a:r>
              <a:rPr dirty="0" sz="1800" spc="-5">
                <a:latin typeface="Times New Roman"/>
                <a:cs typeface="Times New Roman"/>
              </a:rPr>
              <a:t>vendor’s perspective, </a:t>
            </a:r>
            <a:r>
              <a:rPr dirty="0" sz="1800">
                <a:latin typeface="Times New Roman"/>
                <a:cs typeface="Times New Roman"/>
              </a:rPr>
              <a:t>adopting the </a:t>
            </a:r>
            <a:r>
              <a:rPr dirty="0" sz="1800" spc="-5">
                <a:latin typeface="Times New Roman"/>
                <a:cs typeface="Times New Roman"/>
              </a:rPr>
              <a:t>SaaS model </a:t>
            </a:r>
            <a:r>
              <a:rPr dirty="0" sz="1800">
                <a:latin typeface="Times New Roman"/>
                <a:cs typeface="Times New Roman"/>
              </a:rPr>
              <a:t>for business needs the following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considerations: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55955" marR="5715" indent="-343535">
              <a:lnSpc>
                <a:spcPct val="100000"/>
              </a:lnSpc>
              <a:buFont typeface="Arial MT"/>
              <a:buChar char="•"/>
              <a:tabLst>
                <a:tab pos="655955" algn="l"/>
                <a:tab pos="65659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Financial </a:t>
            </a:r>
            <a:r>
              <a:rPr dirty="0" sz="1800" b="1">
                <a:latin typeface="Times New Roman"/>
                <a:cs typeface="Times New Roman"/>
              </a:rPr>
              <a:t>concern: </a:t>
            </a:r>
            <a:r>
              <a:rPr dirty="0" sz="1800">
                <a:latin typeface="Times New Roman"/>
                <a:cs typeface="Times New Roman"/>
              </a:rPr>
              <a:t>Unlike the traditional </a:t>
            </a:r>
            <a:r>
              <a:rPr dirty="0" sz="1800" spc="-5">
                <a:latin typeface="Times New Roman"/>
                <a:cs typeface="Times New Roman"/>
              </a:rPr>
              <a:t>model </a:t>
            </a:r>
            <a:r>
              <a:rPr dirty="0" sz="1800">
                <a:latin typeface="Times New Roman"/>
                <a:cs typeface="Times New Roman"/>
              </a:rPr>
              <a:t>which relied on upfront licensing fee for the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software </a:t>
            </a:r>
            <a:r>
              <a:rPr dirty="0" sz="1800" spc="5">
                <a:latin typeface="Times New Roman"/>
                <a:cs typeface="Times New Roman"/>
              </a:rPr>
              <a:t>you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provide,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model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business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relies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 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periodic </a:t>
            </a:r>
            <a:r>
              <a:rPr dirty="0" sz="1800" spc="-5">
                <a:latin typeface="Times New Roman"/>
                <a:cs typeface="Times New Roman"/>
              </a:rPr>
              <a:t>subscription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fee.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key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survival is </a:t>
            </a:r>
            <a:r>
              <a:rPr dirty="0" sz="1800">
                <a:latin typeface="Times New Roman"/>
                <a:cs typeface="Times New Roman"/>
              </a:rPr>
              <a:t>to keep the cash </a:t>
            </a:r>
            <a:r>
              <a:rPr dirty="0" sz="1800" spc="-5">
                <a:latin typeface="Times New Roman"/>
                <a:cs typeface="Times New Roman"/>
              </a:rPr>
              <a:t>flow </a:t>
            </a:r>
            <a:r>
              <a:rPr dirty="0" sz="1800">
                <a:latin typeface="Times New Roman"/>
                <a:cs typeface="Times New Roman"/>
              </a:rPr>
              <a:t>by retaining customers. This </a:t>
            </a:r>
            <a:r>
              <a:rPr dirty="0" sz="1800" spc="-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a challenge since the </a:t>
            </a:r>
            <a:r>
              <a:rPr dirty="0" sz="1800" spc="-5">
                <a:latin typeface="Times New Roman"/>
                <a:cs typeface="Times New Roman"/>
              </a:rPr>
              <a:t>switching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fee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</a:t>
            </a:r>
            <a:r>
              <a:rPr dirty="0" sz="1800" spc="-5">
                <a:latin typeface="Times New Roman"/>
                <a:cs typeface="Times New Roman"/>
              </a:rPr>
              <a:t>customers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 significantly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35">
                <a:latin typeface="Times New Roman"/>
                <a:cs typeface="Times New Roman"/>
              </a:rPr>
              <a:t>low.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55955" marR="508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55955" algn="l"/>
                <a:tab pos="65659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Compliance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issues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:</a:t>
            </a:r>
            <a:r>
              <a:rPr dirty="0" sz="1800" spc="15" b="1">
                <a:latin typeface="Times New Roman"/>
                <a:cs typeface="Times New Roman"/>
              </a:rPr>
              <a:t> </a:t>
            </a:r>
            <a:r>
              <a:rPr dirty="0" sz="1800" spc="-35">
                <a:latin typeface="Times New Roman"/>
                <a:cs typeface="Times New Roman"/>
              </a:rPr>
              <a:t>Vendors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should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make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sure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national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global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compliance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requirements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taken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care of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regulations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</a:t>
            </a:r>
            <a:r>
              <a:rPr dirty="0" sz="1800" spc="-5">
                <a:latin typeface="Times New Roman"/>
                <a:cs typeface="Times New Roman"/>
              </a:rPr>
              <a:t>met.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55955" marR="32575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55955" algn="l"/>
                <a:tab pos="656590" algn="l"/>
              </a:tabLst>
            </a:pPr>
            <a:r>
              <a:rPr dirty="0" sz="1800" b="1">
                <a:latin typeface="Times New Roman"/>
                <a:cs typeface="Times New Roman"/>
              </a:rPr>
              <a:t>Operational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efficiency: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24/7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operability,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highly</a:t>
            </a:r>
            <a:r>
              <a:rPr dirty="0" sz="1800" spc="-5">
                <a:latin typeface="Times New Roman"/>
                <a:cs typeface="Times New Roman"/>
              </a:rPr>
              <a:t> effective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business</a:t>
            </a:r>
            <a:r>
              <a:rPr dirty="0" sz="1800">
                <a:latin typeface="Times New Roman"/>
                <a:cs typeface="Times New Roman"/>
              </a:rPr>
              <a:t> continuity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plans,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high-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caliber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management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security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protocols.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55955" marR="61594" indent="-343535">
              <a:lnSpc>
                <a:spcPct val="100000"/>
              </a:lnSpc>
              <a:buFont typeface="Arial MT"/>
              <a:buChar char="•"/>
              <a:tabLst>
                <a:tab pos="655955" algn="l"/>
                <a:tab pos="65659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Configuration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and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Customization:</a:t>
            </a:r>
            <a:r>
              <a:rPr dirty="0" sz="1800" spc="45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profitability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SaaS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vendors </a:t>
            </a:r>
            <a:r>
              <a:rPr dirty="0" sz="1800">
                <a:latin typeface="Times New Roman"/>
                <a:cs typeface="Times New Roman"/>
              </a:rPr>
              <a:t>comes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economies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scale that </a:t>
            </a:r>
            <a:r>
              <a:rPr dirty="0" sz="1800" spc="-5">
                <a:latin typeface="Times New Roman"/>
                <a:cs typeface="Times New Roman"/>
              </a:rPr>
              <a:t>SaaS </a:t>
            </a:r>
            <a:r>
              <a:rPr dirty="0" sz="1800">
                <a:latin typeface="Times New Roman"/>
                <a:cs typeface="Times New Roman"/>
              </a:rPr>
              <a:t>deployment </a:t>
            </a:r>
            <a:r>
              <a:rPr dirty="0" sz="1800" spc="-10">
                <a:latin typeface="Times New Roman"/>
                <a:cs typeface="Times New Roman"/>
              </a:rPr>
              <a:t>offers </a:t>
            </a:r>
            <a:r>
              <a:rPr dirty="0" sz="1800">
                <a:latin typeface="Times New Roman"/>
                <a:cs typeface="Times New Roman"/>
              </a:rPr>
              <a:t>like </a:t>
            </a:r>
            <a:r>
              <a:rPr dirty="0" sz="1800" spc="-10">
                <a:latin typeface="Times New Roman"/>
                <a:cs typeface="Times New Roman"/>
              </a:rPr>
              <a:t>multitenancy. </a:t>
            </a:r>
            <a:r>
              <a:rPr dirty="0" sz="1800">
                <a:latin typeface="Times New Roman"/>
                <a:cs typeface="Times New Roman"/>
              </a:rPr>
              <a:t>There </a:t>
            </a:r>
            <a:r>
              <a:rPr dirty="0" sz="1800" spc="-5">
                <a:latin typeface="Times New Roman"/>
                <a:cs typeface="Times New Roman"/>
              </a:rPr>
              <a:t>should </a:t>
            </a:r>
            <a:r>
              <a:rPr dirty="0" sz="1800">
                <a:latin typeface="Times New Roman"/>
                <a:cs typeface="Times New Roman"/>
              </a:rPr>
              <a:t>be policies in place for the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amount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>
                <a:latin typeface="Times New Roman"/>
                <a:cs typeface="Times New Roman"/>
              </a:rPr>
              <a:t>i</a:t>
            </a:r>
            <a:r>
              <a:rPr dirty="0" sz="1800" spc="5">
                <a:latin typeface="Times New Roman"/>
                <a:cs typeface="Times New Roman"/>
              </a:rPr>
              <a:t>l</a:t>
            </a:r>
            <a:r>
              <a:rPr dirty="0" sz="1800">
                <a:latin typeface="Times New Roman"/>
                <a:cs typeface="Times New Roman"/>
              </a:rPr>
              <a:t>oring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the </a:t>
            </a:r>
            <a:r>
              <a:rPr dirty="0" sz="1800" spc="-10">
                <a:latin typeface="Times New Roman"/>
                <a:cs typeface="Times New Roman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oftware 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</a:t>
            </a:r>
            <a:r>
              <a:rPr dirty="0" sz="1800" spc="5">
                <a:latin typeface="Times New Roman"/>
                <a:cs typeface="Times New Roman"/>
              </a:rPr>
              <a:t>l</a:t>
            </a:r>
            <a:r>
              <a:rPr dirty="0" sz="1800">
                <a:latin typeface="Times New Roman"/>
                <a:cs typeface="Times New Roman"/>
              </a:rPr>
              <a:t>i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nts’</a:t>
            </a:r>
            <a:r>
              <a:rPr dirty="0" sz="1800" spc="-1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ds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>
                <a:latin typeface="Times New Roman"/>
                <a:cs typeface="Times New Roman"/>
              </a:rPr>
              <a:t>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 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>
                <a:latin typeface="Times New Roman"/>
                <a:cs typeface="Times New Roman"/>
              </a:rPr>
              <a:t>l</a:t>
            </a:r>
            <a:r>
              <a:rPr dirty="0" sz="1800" spc="5">
                <a:latin typeface="Times New Roman"/>
                <a:cs typeface="Times New Roman"/>
              </a:rPr>
              <a:t>l</a:t>
            </a:r>
            <a:r>
              <a:rPr dirty="0" sz="1800">
                <a:latin typeface="Times New Roman"/>
                <a:cs typeface="Times New Roman"/>
              </a:rPr>
              <a:t>owe</a:t>
            </a:r>
            <a:r>
              <a:rPr dirty="0" sz="1800" spc="15">
                <a:latin typeface="Times New Roman"/>
                <a:cs typeface="Times New Roman"/>
              </a:rPr>
              <a:t>d</a:t>
            </a:r>
            <a:r>
              <a:rPr dirty="0" sz="180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356360" y="1716023"/>
            <a:ext cx="5982335" cy="3141345"/>
            <a:chOff x="1356360" y="1716023"/>
            <a:chExt cx="5982335" cy="3141345"/>
          </a:xfrm>
        </p:grpSpPr>
        <p:sp>
          <p:nvSpPr>
            <p:cNvPr id="4" name="object 4"/>
            <p:cNvSpPr/>
            <p:nvPr/>
          </p:nvSpPr>
          <p:spPr>
            <a:xfrm>
              <a:off x="4829556" y="3092195"/>
              <a:ext cx="2502535" cy="353695"/>
            </a:xfrm>
            <a:custGeom>
              <a:avLst/>
              <a:gdLst/>
              <a:ahLst/>
              <a:cxnLst/>
              <a:rect l="l" t="t" r="r" b="b"/>
              <a:pathLst>
                <a:path w="2502534" h="353695">
                  <a:moveTo>
                    <a:pt x="2325624" y="0"/>
                  </a:moveTo>
                  <a:lnTo>
                    <a:pt x="2325624" y="88391"/>
                  </a:lnTo>
                  <a:lnTo>
                    <a:pt x="176784" y="88391"/>
                  </a:lnTo>
                  <a:lnTo>
                    <a:pt x="176784" y="0"/>
                  </a:lnTo>
                  <a:lnTo>
                    <a:pt x="0" y="176783"/>
                  </a:lnTo>
                  <a:lnTo>
                    <a:pt x="176784" y="353567"/>
                  </a:lnTo>
                  <a:lnTo>
                    <a:pt x="176784" y="265175"/>
                  </a:lnTo>
                  <a:lnTo>
                    <a:pt x="2325624" y="265175"/>
                  </a:lnTo>
                  <a:lnTo>
                    <a:pt x="2325624" y="353567"/>
                  </a:lnTo>
                  <a:lnTo>
                    <a:pt x="2502408" y="176783"/>
                  </a:lnTo>
                  <a:lnTo>
                    <a:pt x="232562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9556" y="3092195"/>
              <a:ext cx="2502535" cy="353695"/>
            </a:xfrm>
            <a:custGeom>
              <a:avLst/>
              <a:gdLst/>
              <a:ahLst/>
              <a:cxnLst/>
              <a:rect l="l" t="t" r="r" b="b"/>
              <a:pathLst>
                <a:path w="2502534" h="353695">
                  <a:moveTo>
                    <a:pt x="0" y="176783"/>
                  </a:moveTo>
                  <a:lnTo>
                    <a:pt x="176784" y="0"/>
                  </a:lnTo>
                  <a:lnTo>
                    <a:pt x="176784" y="88391"/>
                  </a:lnTo>
                  <a:lnTo>
                    <a:pt x="2325624" y="88391"/>
                  </a:lnTo>
                  <a:lnTo>
                    <a:pt x="2325624" y="0"/>
                  </a:lnTo>
                  <a:lnTo>
                    <a:pt x="2502408" y="176783"/>
                  </a:lnTo>
                  <a:lnTo>
                    <a:pt x="2325624" y="353567"/>
                  </a:lnTo>
                  <a:lnTo>
                    <a:pt x="2325624" y="265175"/>
                  </a:lnTo>
                  <a:lnTo>
                    <a:pt x="176784" y="265175"/>
                  </a:lnTo>
                  <a:lnTo>
                    <a:pt x="176784" y="353567"/>
                  </a:lnTo>
                  <a:lnTo>
                    <a:pt x="0" y="176783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56360" y="1716023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4"/>
                  </a:lnTo>
                  <a:lnTo>
                    <a:pt x="3643884" y="3140964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81912" y="3064763"/>
              <a:ext cx="3247390" cy="909955"/>
            </a:xfrm>
            <a:custGeom>
              <a:avLst/>
              <a:gdLst/>
              <a:ahLst/>
              <a:cxnLst/>
              <a:rect l="l" t="t" r="r" b="b"/>
              <a:pathLst>
                <a:path w="3247390" h="909954">
                  <a:moveTo>
                    <a:pt x="554736" y="0"/>
                  </a:moveTo>
                  <a:lnTo>
                    <a:pt x="2511679" y="0"/>
                  </a:lnTo>
                </a:path>
                <a:path w="3247390" h="909954">
                  <a:moveTo>
                    <a:pt x="0" y="909828"/>
                  </a:moveTo>
                  <a:lnTo>
                    <a:pt x="3247009" y="909828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776729" y="5339029"/>
            <a:ext cx="27768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Times New Roman"/>
                <a:cs typeface="Times New Roman"/>
              </a:rPr>
              <a:t>What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is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found</a:t>
            </a:r>
            <a:r>
              <a:rPr dirty="0" sz="1800" b="1">
                <a:latin typeface="Times New Roman"/>
                <a:cs typeface="Times New Roman"/>
              </a:rPr>
              <a:t> at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each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level?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0777" y="5339029"/>
            <a:ext cx="26111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Times New Roman"/>
                <a:cs typeface="Times New Roman"/>
              </a:rPr>
              <a:t>Who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consumes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each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level?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5479" y="2443048"/>
            <a:ext cx="1482090" cy="2139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Apps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Calibri"/>
              <a:cs typeface="Calibri"/>
            </a:endParaRPr>
          </a:p>
          <a:p>
            <a:pPr algn="ctr" marR="43815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Platform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Infrastructure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051547" y="1716023"/>
            <a:ext cx="3642360" cy="3141345"/>
            <a:chOff x="7051547" y="1716023"/>
            <a:chExt cx="3642360" cy="3141345"/>
          </a:xfrm>
        </p:grpSpPr>
        <p:sp>
          <p:nvSpPr>
            <p:cNvPr id="12" name="object 12"/>
            <p:cNvSpPr/>
            <p:nvPr/>
          </p:nvSpPr>
          <p:spPr>
            <a:xfrm>
              <a:off x="7051547" y="1716023"/>
              <a:ext cx="3642360" cy="3141345"/>
            </a:xfrm>
            <a:custGeom>
              <a:avLst/>
              <a:gdLst/>
              <a:ahLst/>
              <a:cxnLst/>
              <a:rect l="l" t="t" r="r" b="b"/>
              <a:pathLst>
                <a:path w="3642359" h="3141345">
                  <a:moveTo>
                    <a:pt x="3642359" y="0"/>
                  </a:moveTo>
                  <a:lnTo>
                    <a:pt x="0" y="0"/>
                  </a:lnTo>
                  <a:lnTo>
                    <a:pt x="1821179" y="3140964"/>
                  </a:lnTo>
                  <a:lnTo>
                    <a:pt x="36423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70419" y="2531363"/>
              <a:ext cx="3411220" cy="879475"/>
            </a:xfrm>
            <a:custGeom>
              <a:avLst/>
              <a:gdLst/>
              <a:ahLst/>
              <a:cxnLst/>
              <a:rect l="l" t="t" r="r" b="b"/>
              <a:pathLst>
                <a:path w="3411220" h="879475">
                  <a:moveTo>
                    <a:pt x="3410838" y="0"/>
                  </a:moveTo>
                  <a:lnTo>
                    <a:pt x="0" y="0"/>
                  </a:lnTo>
                </a:path>
                <a:path w="3411220" h="879475">
                  <a:moveTo>
                    <a:pt x="3410584" y="879348"/>
                  </a:moveTo>
                  <a:lnTo>
                    <a:pt x="725424" y="879348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258047" y="2017013"/>
            <a:ext cx="1230630" cy="2134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3876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Application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Developers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Calibri"/>
              <a:cs typeface="Calibri"/>
            </a:endParaRPr>
          </a:p>
          <a:p>
            <a:pPr algn="ctr" marL="250825" marR="215900">
              <a:lnSpc>
                <a:spcPct val="100000"/>
              </a:lnSpc>
              <a:spcBef>
                <a:spcPts val="5"/>
              </a:spcBef>
            </a:pPr>
            <a:r>
              <a:rPr dirty="0" sz="2000" spc="-25" b="1">
                <a:latin typeface="Calibri"/>
                <a:cs typeface="Calibri"/>
              </a:rPr>
              <a:t>S</a:t>
            </a:r>
            <a:r>
              <a:rPr dirty="0" sz="2000" spc="-15" b="1">
                <a:latin typeface="Calibri"/>
                <a:cs typeface="Calibri"/>
              </a:rPr>
              <a:t>y</a:t>
            </a:r>
            <a:r>
              <a:rPr dirty="0" sz="2000" spc="-20" b="1">
                <a:latin typeface="Calibri"/>
                <a:cs typeface="Calibri"/>
              </a:rPr>
              <a:t>s</a:t>
            </a:r>
            <a:r>
              <a:rPr dirty="0" sz="2000" spc="-25" b="1">
                <a:latin typeface="Calibri"/>
                <a:cs typeface="Calibri"/>
              </a:rPr>
              <a:t>t</a:t>
            </a:r>
            <a:r>
              <a:rPr dirty="0" sz="2000" spc="-5" b="1">
                <a:latin typeface="Calibri"/>
                <a:cs typeface="Calibri"/>
              </a:rPr>
              <a:t>em  </a:t>
            </a:r>
            <a:r>
              <a:rPr dirty="0" sz="2000" b="1">
                <a:latin typeface="Calibri"/>
                <a:cs typeface="Calibri"/>
              </a:rPr>
              <a:t>Admin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2519" y="4238244"/>
            <a:ext cx="3177539" cy="2118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8069580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Impact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of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marL="714375" marR="201295" indent="-342900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714375" algn="l"/>
                <a:tab pos="715010" algn="l"/>
              </a:tabLst>
            </a:pP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continue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modernize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digitize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offerings,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companies </a:t>
            </a:r>
            <a:r>
              <a:rPr dirty="0" sz="2000">
                <a:latin typeface="Times New Roman"/>
                <a:cs typeface="Times New Roman"/>
              </a:rPr>
              <a:t>are turning toward cloud </a:t>
            </a:r>
            <a:r>
              <a:rPr dirty="0" sz="2000" spc="-5">
                <a:latin typeface="Times New Roman"/>
                <a:cs typeface="Times New Roman"/>
              </a:rPr>
              <a:t>systems </a:t>
            </a:r>
            <a:r>
              <a:rPr dirty="0" sz="2000">
                <a:latin typeface="Times New Roman"/>
                <a:cs typeface="Times New Roman"/>
              </a:rPr>
              <a:t>to handle their software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data needs. By following the SaaS </a:t>
            </a:r>
            <a:r>
              <a:rPr dirty="0" sz="2000" spc="-5">
                <a:latin typeface="Times New Roman"/>
                <a:cs typeface="Times New Roman"/>
              </a:rPr>
              <a:t>model, companies </a:t>
            </a:r>
            <a:r>
              <a:rPr dirty="0" sz="2000">
                <a:latin typeface="Times New Roman"/>
                <a:cs typeface="Times New Roman"/>
              </a:rPr>
              <a:t>are seeing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faster innovations enabled by deeper </a:t>
            </a:r>
            <a:r>
              <a:rPr dirty="0" sz="2000" spc="-5">
                <a:latin typeface="Times New Roman"/>
                <a:cs typeface="Times New Roman"/>
              </a:rPr>
              <a:t>analytics, </a:t>
            </a:r>
            <a:r>
              <a:rPr dirty="0" sz="2000">
                <a:latin typeface="Times New Roman"/>
                <a:cs typeface="Times New Roman"/>
              </a:rPr>
              <a:t>while reducing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amount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space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traditional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centers.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14375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14375" algn="l"/>
                <a:tab pos="715010" algn="l"/>
              </a:tabLst>
            </a:pPr>
            <a:r>
              <a:rPr dirty="0" sz="2000">
                <a:latin typeface="Times New Roman"/>
                <a:cs typeface="Times New Roman"/>
              </a:rPr>
              <a:t>SaaS </a:t>
            </a:r>
            <a:r>
              <a:rPr dirty="0" sz="2000" spc="-5">
                <a:latin typeface="Times New Roman"/>
                <a:cs typeface="Times New Roman"/>
              </a:rPr>
              <a:t>platforms </a:t>
            </a:r>
            <a:r>
              <a:rPr dirty="0" sz="2000">
                <a:latin typeface="Times New Roman"/>
                <a:cs typeface="Times New Roman"/>
              </a:rPr>
              <a:t>are based upon user experience and </a:t>
            </a:r>
            <a:r>
              <a:rPr dirty="0" sz="2000" spc="-10">
                <a:latin typeface="Times New Roman"/>
                <a:cs typeface="Times New Roman"/>
              </a:rPr>
              <a:t>functionality. </a:t>
            </a:r>
            <a:r>
              <a:rPr dirty="0" sz="2000" spc="-20">
                <a:latin typeface="Times New Roman"/>
                <a:cs typeface="Times New Roman"/>
              </a:rPr>
              <a:t>With 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ability </a:t>
            </a:r>
            <a:r>
              <a:rPr dirty="0" sz="2000">
                <a:latin typeface="Times New Roman"/>
                <a:cs typeface="Times New Roman"/>
              </a:rPr>
              <a:t>to incorporate </a:t>
            </a:r>
            <a:r>
              <a:rPr dirty="0" sz="2000" spc="-5">
                <a:latin typeface="Times New Roman"/>
                <a:cs typeface="Times New Roman"/>
              </a:rPr>
              <a:t>real-time analytics, </a:t>
            </a:r>
            <a:r>
              <a:rPr dirty="0" sz="2000">
                <a:latin typeface="Times New Roman"/>
                <a:cs typeface="Times New Roman"/>
              </a:rPr>
              <a:t>businesses can uniquely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customize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site</a:t>
            </a:r>
            <a:r>
              <a:rPr dirty="0" sz="2000">
                <a:latin typeface="Times New Roman"/>
                <a:cs typeface="Times New Roman"/>
              </a:rPr>
              <a:t> experience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 </a:t>
            </a:r>
            <a:r>
              <a:rPr dirty="0" sz="2000" spc="-20">
                <a:latin typeface="Times New Roman"/>
                <a:cs typeface="Times New Roman"/>
              </a:rPr>
              <a:t>user.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Modern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 </a:t>
            </a:r>
            <a:r>
              <a:rPr dirty="0" sz="2000" spc="-5">
                <a:latin typeface="Times New Roman"/>
                <a:cs typeface="Times New Roman"/>
              </a:rPr>
              <a:t>platforms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also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allow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efficient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scalability.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14375" marR="419734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14375" algn="l"/>
                <a:tab pos="715010" algn="l"/>
              </a:tabLst>
            </a:pPr>
            <a:r>
              <a:rPr dirty="0" sz="2000">
                <a:latin typeface="Times New Roman"/>
                <a:cs typeface="Times New Roman"/>
              </a:rPr>
              <a:t>The adoption of SaaS and cloud-based software is a </a:t>
            </a:r>
            <a:r>
              <a:rPr dirty="0" sz="2000" spc="-5">
                <a:latin typeface="Times New Roman"/>
                <a:cs typeface="Times New Roman"/>
              </a:rPr>
              <a:t>cross-industry </a:t>
            </a:r>
            <a:r>
              <a:rPr dirty="0" sz="2000">
                <a:latin typeface="Times New Roman"/>
                <a:cs typeface="Times New Roman"/>
              </a:rPr>
              <a:t> phenomenon.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Health</a:t>
            </a:r>
            <a:r>
              <a:rPr dirty="0" sz="2000" spc="-5">
                <a:latin typeface="Times New Roman"/>
                <a:cs typeface="Times New Roman"/>
              </a:rPr>
              <a:t> tech,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fintech,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retail tech offerings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emerging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alongside enterprise applications as a service (e.g., </a:t>
            </a:r>
            <a:r>
              <a:rPr dirty="0" sz="2000" spc="-55">
                <a:latin typeface="Times New Roman"/>
                <a:cs typeface="Times New Roman"/>
              </a:rPr>
              <a:t>ERP, </a:t>
            </a:r>
            <a:r>
              <a:rPr dirty="0" sz="2000" spc="-5">
                <a:latin typeface="Times New Roman"/>
                <a:cs typeface="Times New Roman"/>
              </a:rPr>
              <a:t>CRM, </a:t>
            </a:r>
            <a:r>
              <a:rPr dirty="0" sz="2000">
                <a:latin typeface="Times New Roman"/>
                <a:cs typeface="Times New Roman"/>
              </a:rPr>
              <a:t>HR,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accounting).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9516" y="4294632"/>
            <a:ext cx="3546348" cy="16489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6894195" cy="4871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Other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 marL="828675" marR="368935" indent="-457200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828675" algn="l"/>
                <a:tab pos="829310" algn="l"/>
              </a:tabLst>
            </a:pP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 service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(DaaS):</a:t>
            </a:r>
            <a:r>
              <a:rPr dirty="0" sz="2000" spc="459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made </a:t>
            </a:r>
            <a:r>
              <a:rPr dirty="0" sz="2000">
                <a:latin typeface="Times New Roman"/>
                <a:cs typeface="Times New Roman"/>
              </a:rPr>
              <a:t>available to users on </a:t>
            </a:r>
            <a:r>
              <a:rPr dirty="0" sz="2000" spc="-5">
                <a:latin typeface="Times New Roman"/>
                <a:cs typeface="Times New Roman"/>
              </a:rPr>
              <a:t>demand </a:t>
            </a:r>
            <a:r>
              <a:rPr dirty="0" sz="2000">
                <a:latin typeface="Times New Roman"/>
                <a:cs typeface="Times New Roman"/>
              </a:rPr>
              <a:t>regardless of their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geographic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location.</a:t>
            </a:r>
            <a:endParaRPr sz="2000">
              <a:latin typeface="Times New Roman"/>
              <a:cs typeface="Times New Roman"/>
            </a:endParaRPr>
          </a:p>
          <a:p>
            <a:pPr marL="892810" indent="-521970"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 sz="2000" b="1">
                <a:latin typeface="Times New Roman"/>
                <a:cs typeface="Times New Roman"/>
              </a:rPr>
              <a:t>Desktop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desktop.</a:t>
            </a:r>
            <a:endParaRPr sz="2000">
              <a:latin typeface="Times New Roman"/>
              <a:cs typeface="Times New Roman"/>
            </a:endParaRPr>
          </a:p>
          <a:p>
            <a:pPr marL="828675" marR="881380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dirty="0" sz="2000" b="1">
                <a:latin typeface="Times New Roman"/>
                <a:cs typeface="Times New Roman"/>
              </a:rPr>
              <a:t>Storage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 service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(SaaS)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  <a:p>
            <a:pPr marL="828675" marR="53975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dirty="0" sz="2000" spc="-45" b="1">
                <a:latin typeface="Times New Roman"/>
                <a:cs typeface="Times New Roman"/>
              </a:rPr>
              <a:t>Test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environment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service: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rent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setup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our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 marL="828675" marR="125730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dirty="0" sz="2000" b="1">
                <a:latin typeface="Times New Roman"/>
                <a:cs typeface="Times New Roman"/>
              </a:rPr>
              <a:t>Security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 service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(SECaaS):</a:t>
            </a:r>
            <a:r>
              <a:rPr dirty="0" sz="2000" spc="46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 </a:t>
            </a:r>
            <a:r>
              <a:rPr dirty="0" sz="2000" spc="-5">
                <a:latin typeface="Times New Roman"/>
                <a:cs typeface="Times New Roman"/>
              </a:rPr>
              <a:t>can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allow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take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security.</a:t>
            </a:r>
            <a:endParaRPr sz="2000">
              <a:latin typeface="Times New Roman"/>
              <a:cs typeface="Times New Roman"/>
            </a:endParaRPr>
          </a:p>
          <a:p>
            <a:pPr marL="828675" marR="5080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dirty="0" sz="2000" b="1">
                <a:latin typeface="Times New Roman"/>
                <a:cs typeface="Times New Roman"/>
              </a:rPr>
              <a:t>API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 service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exposed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API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(Application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Programming </a:t>
            </a:r>
            <a:r>
              <a:rPr dirty="0" sz="2000">
                <a:latin typeface="Times New Roman"/>
                <a:cs typeface="Times New Roman"/>
              </a:rPr>
              <a:t>Interface). It allows users to </a:t>
            </a:r>
            <a:r>
              <a:rPr dirty="0" sz="2000" spc="-5">
                <a:latin typeface="Times New Roman"/>
                <a:cs typeface="Times New Roman"/>
              </a:rPr>
              <a:t>access </a:t>
            </a:r>
            <a:r>
              <a:rPr dirty="0" sz="2000">
                <a:latin typeface="Times New Roman"/>
                <a:cs typeface="Times New Roman"/>
              </a:rPr>
              <a:t>web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 such as </a:t>
            </a:r>
            <a:r>
              <a:rPr dirty="0" sz="2000" spc="5">
                <a:latin typeface="Times New Roman"/>
                <a:cs typeface="Times New Roman"/>
              </a:rPr>
              <a:t>Google </a:t>
            </a:r>
            <a:r>
              <a:rPr dirty="0" sz="2000" spc="-5">
                <a:latin typeface="Times New Roman"/>
                <a:cs typeface="Times New Roman"/>
              </a:rPr>
              <a:t>Maps, </a:t>
            </a:r>
            <a:r>
              <a:rPr dirty="0" sz="2000">
                <a:latin typeface="Times New Roman"/>
                <a:cs typeface="Times New Roman"/>
              </a:rPr>
              <a:t>credit card processing and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payroll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processing.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2792" y="4792979"/>
            <a:ext cx="3569207" cy="17465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990330" cy="424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Delivery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Models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Considerations</a:t>
            </a:r>
            <a:endParaRPr sz="2400">
              <a:latin typeface="Times New Roman"/>
              <a:cs typeface="Times New Roman"/>
            </a:endParaRPr>
          </a:p>
          <a:p>
            <a:pPr marL="313055" marR="5080">
              <a:lnSpc>
                <a:spcPct val="100000"/>
              </a:lnSpc>
              <a:spcBef>
                <a:spcPts val="1555"/>
              </a:spcBef>
            </a:pPr>
            <a:r>
              <a:rPr dirty="0" sz="2000" spc="5">
                <a:latin typeface="Times New Roman"/>
                <a:cs typeface="Times New Roman"/>
              </a:rPr>
              <a:t>Due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5">
                <a:latin typeface="Times New Roman"/>
                <a:cs typeface="Times New Roman"/>
              </a:rPr>
              <a:t>economies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5">
                <a:latin typeface="Times New Roman"/>
                <a:cs typeface="Times New Roman"/>
              </a:rPr>
              <a:t>scale, </a:t>
            </a:r>
            <a:r>
              <a:rPr dirty="0" sz="2000">
                <a:latin typeface="Times New Roman"/>
                <a:cs typeface="Times New Roman"/>
              </a:rPr>
              <a:t>cloud Providers have the potential to </a:t>
            </a:r>
            <a:r>
              <a:rPr dirty="0" sz="2000" spc="-5">
                <a:latin typeface="Times New Roman"/>
                <a:cs typeface="Times New Roman"/>
              </a:rPr>
              <a:t>offer state-of-the-art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 </a:t>
            </a:r>
            <a:r>
              <a:rPr dirty="0" sz="2000" spc="-5">
                <a:latin typeface="Times New Roman"/>
                <a:cs typeface="Times New Roman"/>
              </a:rPr>
              <a:t>Ecosystems </a:t>
            </a:r>
            <a:r>
              <a:rPr dirty="0" sz="2000">
                <a:latin typeface="Times New Roman"/>
                <a:cs typeface="Times New Roman"/>
              </a:rPr>
              <a:t>that are </a:t>
            </a:r>
            <a:r>
              <a:rPr dirty="0" sz="2000" spc="-5">
                <a:latin typeface="Times New Roman"/>
                <a:cs typeface="Times New Roman"/>
              </a:rPr>
              <a:t>resilient </a:t>
            </a:r>
            <a:r>
              <a:rPr dirty="0" sz="2000">
                <a:latin typeface="Times New Roman"/>
                <a:cs typeface="Times New Roman"/>
              </a:rPr>
              <a:t>and secure—far </a:t>
            </a:r>
            <a:r>
              <a:rPr dirty="0" sz="2000" spc="-5">
                <a:latin typeface="Times New Roman"/>
                <a:cs typeface="Times New Roman"/>
              </a:rPr>
              <a:t>more </a:t>
            </a:r>
            <a:r>
              <a:rPr dirty="0" sz="2000">
                <a:latin typeface="Times New Roman"/>
                <a:cs typeface="Times New Roman"/>
              </a:rPr>
              <a:t>secure than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Consumers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who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own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systems.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potential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greatly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many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 marR="1841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Cloud-based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information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exposed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threats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adverse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effects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</a:t>
            </a:r>
            <a:r>
              <a:rPr dirty="0" sz="2000" spc="-5">
                <a:latin typeface="Times New Roman"/>
                <a:cs typeface="Times New Roman"/>
              </a:rPr>
              <a:t>organizational </a:t>
            </a:r>
            <a:r>
              <a:rPr dirty="0" sz="2000">
                <a:latin typeface="Times New Roman"/>
                <a:cs typeface="Times New Roman"/>
              </a:rPr>
              <a:t>operations (i.e., </a:t>
            </a:r>
            <a:r>
              <a:rPr dirty="0" sz="2000" spc="-5">
                <a:latin typeface="Times New Roman"/>
                <a:cs typeface="Times New Roman"/>
              </a:rPr>
              <a:t>missions, </a:t>
            </a:r>
            <a:r>
              <a:rPr dirty="0" sz="2000">
                <a:latin typeface="Times New Roman"/>
                <a:cs typeface="Times New Roman"/>
              </a:rPr>
              <a:t>functions, </a:t>
            </a:r>
            <a:r>
              <a:rPr dirty="0" sz="2000" spc="-5">
                <a:latin typeface="Times New Roman"/>
                <a:cs typeface="Times New Roman"/>
              </a:rPr>
              <a:t>image, </a:t>
            </a:r>
            <a:r>
              <a:rPr dirty="0" sz="2000">
                <a:latin typeface="Times New Roman"/>
                <a:cs typeface="Times New Roman"/>
              </a:rPr>
              <a:t>or </a:t>
            </a:r>
            <a:r>
              <a:rPr dirty="0" sz="2000" spc="-5">
                <a:latin typeface="Times New Roman"/>
                <a:cs typeface="Times New Roman"/>
              </a:rPr>
              <a:t>reputation),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assets,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individuals,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other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 marR="47879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Malicious entities </a:t>
            </a:r>
            <a:r>
              <a:rPr dirty="0" sz="2000">
                <a:latin typeface="Times New Roman"/>
                <a:cs typeface="Times New Roman"/>
              </a:rPr>
              <a:t>can exploit both </a:t>
            </a:r>
            <a:r>
              <a:rPr dirty="0" sz="2000" spc="5">
                <a:latin typeface="Times New Roman"/>
                <a:cs typeface="Times New Roman"/>
              </a:rPr>
              <a:t>known </a:t>
            </a:r>
            <a:r>
              <a:rPr dirty="0" sz="2000">
                <a:latin typeface="Times New Roman"/>
                <a:cs typeface="Times New Roman"/>
              </a:rPr>
              <a:t>and unknown </a:t>
            </a:r>
            <a:r>
              <a:rPr dirty="0" sz="2000" spc="-5">
                <a:latin typeface="Times New Roman"/>
                <a:cs typeface="Times New Roman"/>
              </a:rPr>
              <a:t>vulnerabilities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compromise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confidentiality,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integrity,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5">
                <a:latin typeface="Times New Roman"/>
                <a:cs typeface="Times New Roman"/>
              </a:rPr>
              <a:t> availability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information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being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processed,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stored,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transmitted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those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6505" y="5669076"/>
            <a:ext cx="8105775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There are </a:t>
            </a:r>
            <a:r>
              <a:rPr dirty="0" sz="2000" spc="-5">
                <a:latin typeface="Times New Roman"/>
                <a:cs typeface="Times New Roman"/>
              </a:rPr>
              <a:t>many types </a:t>
            </a:r>
            <a:r>
              <a:rPr dirty="0" sz="2000">
                <a:latin typeface="Times New Roman"/>
                <a:cs typeface="Times New Roman"/>
              </a:rPr>
              <a:t>of risk that </a:t>
            </a:r>
            <a:r>
              <a:rPr dirty="0" sz="2000" spc="-5">
                <a:latin typeface="Times New Roman"/>
                <a:cs typeface="Times New Roman"/>
              </a:rPr>
              <a:t>organizations </a:t>
            </a:r>
            <a:r>
              <a:rPr dirty="0" sz="2000">
                <a:latin typeface="Times New Roman"/>
                <a:cs typeface="Times New Roman"/>
              </a:rPr>
              <a:t>need to address: program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management, investment, </a:t>
            </a:r>
            <a:r>
              <a:rPr dirty="0" sz="2000">
                <a:latin typeface="Times New Roman"/>
                <a:cs typeface="Times New Roman"/>
              </a:rPr>
              <a:t>budget, </a:t>
            </a:r>
            <a:r>
              <a:rPr dirty="0" sz="2000" spc="-5">
                <a:latin typeface="Times New Roman"/>
                <a:cs typeface="Times New Roman"/>
              </a:rPr>
              <a:t>legal </a:t>
            </a:r>
            <a:r>
              <a:rPr dirty="0" sz="2000" spc="-20">
                <a:latin typeface="Times New Roman"/>
                <a:cs typeface="Times New Roman"/>
              </a:rPr>
              <a:t>liability, safety, </a:t>
            </a:r>
            <a:r>
              <a:rPr dirty="0" sz="2000" spc="-15">
                <a:latin typeface="Times New Roman"/>
                <a:cs typeface="Times New Roman"/>
              </a:rPr>
              <a:t>inventory, </a:t>
            </a:r>
            <a:r>
              <a:rPr dirty="0" sz="2000">
                <a:latin typeface="Times New Roman"/>
                <a:cs typeface="Times New Roman"/>
              </a:rPr>
              <a:t>supply chain,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security,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4292600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0"/>
              <a:tabLst>
                <a:tab pos="807085" algn="l"/>
                <a:tab pos="807720" algn="l"/>
                <a:tab pos="4215130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</a:t>
            </a:r>
            <a:r>
              <a:rPr dirty="0" sz="2000" spc="-10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n</a:t>
            </a:r>
            <a:r>
              <a:rPr dirty="0" sz="2000" spc="10">
                <a:latin typeface="Times New Roman"/>
                <a:cs typeface="Times New Roman"/>
              </a:rPr>
              <a:t>d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 spc="5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0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algn="ctr" marL="50609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Software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8606790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1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enables: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1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Employees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geographical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locations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collaborate.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Create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Employees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from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different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geographical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locations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collaborate.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8388350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2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2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app.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way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service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handles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organization’s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</a:t>
            </a:r>
            <a:r>
              <a:rPr dirty="0" sz="2000" spc="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way</a:t>
            </a:r>
            <a:r>
              <a:rPr dirty="0" sz="2000" spc="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 </a:t>
            </a:r>
            <a:r>
              <a:rPr dirty="0" sz="2000" spc="-5" b="1">
                <a:latin typeface="Times New Roman"/>
                <a:cs typeface="Times New Roman"/>
              </a:rPr>
              <a:t>service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provider</a:t>
            </a:r>
            <a:r>
              <a:rPr dirty="0" sz="2000" spc="-6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handles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 </a:t>
            </a:r>
            <a:r>
              <a:rPr dirty="0" sz="2000" spc="-10" b="1">
                <a:latin typeface="Times New Roman"/>
                <a:cs typeface="Times New Roman"/>
              </a:rPr>
              <a:t>organization’s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4586605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3"/>
              <a:tabLst>
                <a:tab pos="807085" algn="l"/>
                <a:tab pos="807720" algn="l"/>
                <a:tab pos="2266950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3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U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U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Office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10450195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4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Salesforce.com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social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enterprise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(SaaS)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4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2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6669405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5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utilized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5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2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7364"/>
                <a:gridCol w="4732020"/>
                <a:gridCol w="3823970"/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779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ts val="2155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https://azure.microsoft.com/en-in/overview/what-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ts val="2115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is-saas/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overwiew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about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ts val="2105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1278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3619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https://www.workbooks.com/blog/benefits-of-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9422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Risks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4191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https://www.identropy.com/blog/IAM- </a:t>
                      </a:r>
                      <a:r>
                        <a:rPr dirty="0" sz="1800" spc="-5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blog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bid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97683/</a:t>
                      </a:r>
                      <a:r>
                        <a:rPr dirty="0" u="sng" sz="1800" spc="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4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SaaS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Risk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-Ev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r</a:t>
                      </a:r>
                      <a:r>
                        <a:rPr dirty="0" u="sng" sz="1800" spc="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y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-Nee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d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to-Know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 marR="67119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 link explains the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risks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be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considered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when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opting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9054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0866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65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https://www.wroffy.com/introduction-office-365-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amazing-features/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810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 marR="55054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features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937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9625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018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25654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blog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am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av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o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/2016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09/30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g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sui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review/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 marR="2286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aboutte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apps</a:t>
                      </a:r>
                      <a:r>
                        <a:rPr dirty="0" sz="1800" spc="4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Google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 suite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offers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66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942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Evaluating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https://searchcloudapplications.techtarget.com/tip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18745" marR="134620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/Evaluating-SaaS-providers-Uncovering-vendor-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weaknesses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78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presents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evaluating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criteria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perspective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21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8964" y="2031492"/>
            <a:ext cx="7519416" cy="40888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53479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Traditional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IT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vs.</a:t>
            </a:r>
            <a:r>
              <a:rPr dirty="0" sz="2400" spc="-5" b="1">
                <a:latin typeface="Times New Roman"/>
                <a:cs typeface="Times New Roman"/>
              </a:rPr>
              <a:t> Cloud</a:t>
            </a:r>
            <a:r>
              <a:rPr dirty="0" sz="2400" b="1">
                <a:latin typeface="Times New Roman"/>
                <a:cs typeface="Times New Roman"/>
              </a:rPr>
              <a:t> Services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910"/>
                <a:gridCol w="5133340"/>
                <a:gridCol w="3507740"/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779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https://www.youtube.com/watch?v=zqABiwIjqPU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589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overview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about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ts val="2105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1278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https://www.youtube.com/watch?v=j4jHIMhijNA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113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 marR="8382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risks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9422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https://www.youtube.com/watch?v=ondmRYEKWcM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features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21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0866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65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https://www.youtube.com/watch?v=jMWrsRNveSI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26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 marR="46863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introduction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about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G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937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9992995" cy="33324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Assignment</a:t>
            </a:r>
            <a:endParaRPr sz="2400">
              <a:latin typeface="Times New Roman"/>
              <a:cs typeface="Times New Roman"/>
            </a:endParaRPr>
          </a:p>
          <a:p>
            <a:pPr marL="320675">
              <a:lnSpc>
                <a:spcPct val="100000"/>
              </a:lnSpc>
              <a:spcBef>
                <a:spcPts val="1555"/>
              </a:spcBef>
            </a:pPr>
            <a:r>
              <a:rPr dirty="0" sz="2000" spc="-65">
                <a:latin typeface="Times New Roman"/>
                <a:cs typeface="Times New Roman"/>
              </a:rPr>
              <a:t>You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 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answer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below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sets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problem.</a:t>
            </a:r>
            <a:r>
              <a:rPr dirty="0" sz="2000" spc="4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These </a:t>
            </a:r>
            <a:r>
              <a:rPr dirty="0" sz="2000" spc="-5">
                <a:latin typeface="Times New Roman"/>
                <a:cs typeface="Times New Roman"/>
              </a:rPr>
              <a:t>sets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questions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5">
                <a:latin typeface="Times New Roman"/>
                <a:cs typeface="Times New Roman"/>
              </a:rPr>
              <a:t> meant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testing </a:t>
            </a:r>
            <a:r>
              <a:rPr dirty="0" sz="2000">
                <a:latin typeface="Times New Roman"/>
                <a:cs typeface="Times New Roman"/>
              </a:rPr>
              <a:t>unit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>
                <a:latin typeface="Times New Roman"/>
                <a:cs typeface="Times New Roman"/>
              </a:rPr>
              <a:t>Explain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delivery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 spc="-5">
                <a:latin typeface="Times New Roman"/>
                <a:cs typeface="Times New Roman"/>
              </a:rPr>
              <a:t>Compare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 spc="-5">
                <a:latin typeface="Times New Roman"/>
                <a:cs typeface="Times New Roman"/>
              </a:rPr>
              <a:t>List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SaaS.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35075" algn="l"/>
                <a:tab pos="1235710" algn="l"/>
              </a:tabLst>
            </a:pPr>
            <a:r>
              <a:rPr dirty="0" sz="2000">
                <a:latin typeface="Times New Roman"/>
                <a:cs typeface="Times New Roman"/>
              </a:rPr>
              <a:t>Discuss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impact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>
                <a:latin typeface="Times New Roman"/>
                <a:cs typeface="Times New Roman"/>
              </a:rPr>
              <a:t>Explain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criteria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</a:t>
            </a:r>
            <a:r>
              <a:rPr dirty="0" sz="2000" spc="-5">
                <a:latin typeface="Times New Roman"/>
                <a:cs typeface="Times New Roman"/>
              </a:rPr>
              <a:t>considered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evaluating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vendor’s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perspective.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>
                <a:latin typeface="Times New Roman"/>
                <a:cs typeface="Times New Roman"/>
              </a:rPr>
              <a:t>Explain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how </a:t>
            </a:r>
            <a:r>
              <a:rPr dirty="0" sz="2000" spc="-5">
                <a:latin typeface="Times New Roman"/>
                <a:cs typeface="Times New Roman"/>
              </a:rPr>
              <a:t>Salesforce.com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help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growth.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>
                <a:latin typeface="Times New Roman"/>
                <a:cs typeface="Times New Roman"/>
              </a:rPr>
              <a:t>Explain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importance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desktop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suite.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3131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Summary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1809114"/>
            <a:ext cx="10211435" cy="4949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107314" indent="-287020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700" spc="-5">
                <a:latin typeface="Times New Roman"/>
                <a:cs typeface="Times New Roman"/>
              </a:rPr>
              <a:t>Infrastructure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as a </a:t>
            </a:r>
            <a:r>
              <a:rPr dirty="0" sz="1700" spc="-5">
                <a:latin typeface="Times New Roman"/>
                <a:cs typeface="Times New Roman"/>
              </a:rPr>
              <a:t>service (IaaS)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form </a:t>
            </a:r>
            <a:r>
              <a:rPr dirty="0" sz="1700">
                <a:latin typeface="Times New Roman"/>
                <a:cs typeface="Times New Roman"/>
              </a:rPr>
              <a:t>of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cloud </a:t>
            </a:r>
            <a:r>
              <a:rPr dirty="0" sz="1700" spc="-5">
                <a:latin typeface="Times New Roman"/>
                <a:cs typeface="Times New Roman"/>
              </a:rPr>
              <a:t>computing</a:t>
            </a:r>
            <a:r>
              <a:rPr dirty="0" sz="1700">
                <a:latin typeface="Times New Roman"/>
                <a:cs typeface="Times New Roman"/>
              </a:rPr>
              <a:t> that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provides</a:t>
            </a:r>
            <a:r>
              <a:rPr dirty="0" sz="1700" spc="-5">
                <a:latin typeface="Times New Roman"/>
                <a:cs typeface="Times New Roman"/>
              </a:rPr>
              <a:t> virtualized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computing resources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over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internet.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 spc="-5">
                <a:latin typeface="Times New Roman"/>
                <a:cs typeface="Times New Roman"/>
              </a:rPr>
              <a:t>Infrastructure</a:t>
            </a:r>
            <a:r>
              <a:rPr dirty="0" sz="1700" spc="-2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as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Service</a:t>
            </a:r>
            <a:r>
              <a:rPr dirty="0" sz="1700" spc="-5">
                <a:latin typeface="Times New Roman"/>
                <a:cs typeface="Times New Roman"/>
              </a:rPr>
              <a:t> is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also called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Hardware</a:t>
            </a:r>
            <a:r>
              <a:rPr dirty="0" sz="1700" spc="-4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as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Service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(HaaS).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 spc="-10">
                <a:latin typeface="Times New Roman"/>
                <a:cs typeface="Times New Roman"/>
              </a:rPr>
              <a:t>Virtualization</a:t>
            </a:r>
            <a:r>
              <a:rPr dirty="0" sz="1700" spc="-5">
                <a:latin typeface="Times New Roman"/>
                <a:cs typeface="Times New Roman"/>
              </a:rPr>
              <a:t> is</a:t>
            </a:r>
            <a:r>
              <a:rPr dirty="0" sz="1700" spc="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 </a:t>
            </a:r>
            <a:r>
              <a:rPr dirty="0" sz="1700" spc="-5">
                <a:latin typeface="Times New Roman"/>
                <a:cs typeface="Times New Roman"/>
              </a:rPr>
              <a:t>fundamental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mechanism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for</a:t>
            </a:r>
            <a:r>
              <a:rPr dirty="0" sz="1700" spc="-5">
                <a:latin typeface="Times New Roman"/>
                <a:cs typeface="Times New Roman"/>
              </a:rPr>
              <a:t> delivering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cloud services.</a:t>
            </a:r>
            <a:endParaRPr sz="1700">
              <a:latin typeface="Times New Roman"/>
              <a:cs typeface="Times New Roman"/>
            </a:endParaRPr>
          </a:p>
          <a:p>
            <a:pPr marL="299085" marR="17907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0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hypervisor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operating system,</a:t>
            </a:r>
            <a:r>
              <a:rPr dirty="0" sz="1700" spc="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which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makes</a:t>
            </a:r>
            <a:r>
              <a:rPr dirty="0" sz="1700" spc="-5">
                <a:latin typeface="Times New Roman"/>
                <a:cs typeface="Times New Roman"/>
              </a:rPr>
              <a:t> things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happen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orderly </a:t>
            </a:r>
            <a:r>
              <a:rPr dirty="0" sz="1700" spc="-15">
                <a:latin typeface="Times New Roman"/>
                <a:cs typeface="Times New Roman"/>
              </a:rPr>
              <a:t>manner.</a:t>
            </a:r>
            <a:r>
              <a:rPr dirty="0" sz="1700" spc="-3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hypervisor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sits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at the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lowest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levels</a:t>
            </a:r>
            <a:r>
              <a:rPr dirty="0" sz="1700">
                <a:latin typeface="Times New Roman"/>
                <a:cs typeface="Times New Roman"/>
              </a:rPr>
              <a:t> of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hardware</a:t>
            </a:r>
            <a:r>
              <a:rPr dirty="0" sz="1700" spc="-3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environment.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9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container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designed </a:t>
            </a:r>
            <a:r>
              <a:rPr dirty="0" sz="1700" spc="-5">
                <a:latin typeface="Times New Roman"/>
                <a:cs typeface="Times New Roman"/>
              </a:rPr>
              <a:t>to</a:t>
            </a:r>
            <a:r>
              <a:rPr dirty="0" sz="1700" spc="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virtualize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 </a:t>
            </a:r>
            <a:r>
              <a:rPr dirty="0" sz="1700" spc="-5">
                <a:latin typeface="Times New Roman"/>
                <a:cs typeface="Times New Roman"/>
              </a:rPr>
              <a:t>single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application</a:t>
            </a:r>
            <a:r>
              <a:rPr dirty="0" sz="1700" spc="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instead</a:t>
            </a:r>
            <a:r>
              <a:rPr dirty="0" sz="1700">
                <a:latin typeface="Times New Roman"/>
                <a:cs typeface="Times New Roman"/>
              </a:rPr>
              <a:t> of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entire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operating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system.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service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level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agreement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(SLA)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contract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between</a:t>
            </a:r>
            <a:r>
              <a:rPr dirty="0" sz="1700" spc="-2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5">
                <a:latin typeface="Times New Roman"/>
                <a:cs typeface="Times New Roman"/>
              </a:rPr>
              <a:t> service </a:t>
            </a:r>
            <a:r>
              <a:rPr dirty="0" sz="1700">
                <a:latin typeface="Times New Roman"/>
                <a:cs typeface="Times New Roman"/>
              </a:rPr>
              <a:t>provider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(either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internal</a:t>
            </a:r>
            <a:r>
              <a:rPr dirty="0" sz="1700">
                <a:latin typeface="Times New Roman"/>
                <a:cs typeface="Times New Roman"/>
              </a:rPr>
              <a:t> or</a:t>
            </a:r>
            <a:r>
              <a:rPr dirty="0" sz="1700" spc="-5">
                <a:latin typeface="Times New Roman"/>
                <a:cs typeface="Times New Roman"/>
              </a:rPr>
              <a:t> external)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end</a:t>
            </a:r>
            <a:endParaRPr sz="17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dirty="0" sz="1700">
                <a:latin typeface="Times New Roman"/>
                <a:cs typeface="Times New Roman"/>
              </a:rPr>
              <a:t>user</a:t>
            </a:r>
            <a:r>
              <a:rPr dirty="0" sz="1700" spc="-5">
                <a:latin typeface="Times New Roman"/>
                <a:cs typeface="Times New Roman"/>
              </a:rPr>
              <a:t> that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defines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the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level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of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service</a:t>
            </a:r>
            <a:r>
              <a:rPr dirty="0" sz="1700">
                <a:latin typeface="Times New Roman"/>
                <a:cs typeface="Times New Roman"/>
              </a:rPr>
              <a:t> expected</a:t>
            </a:r>
            <a:r>
              <a:rPr dirty="0" sz="1700" spc="-3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from </a:t>
            </a:r>
            <a:r>
              <a:rPr dirty="0" sz="1700" spc="-5">
                <a:latin typeface="Times New Roman"/>
                <a:cs typeface="Times New Roman"/>
              </a:rPr>
              <a:t>the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service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Times New Roman"/>
                <a:cs typeface="Times New Roman"/>
              </a:rPr>
              <a:t>provider.</a:t>
            </a:r>
            <a:endParaRPr sz="1700">
              <a:latin typeface="Times New Roman"/>
              <a:cs typeface="Times New Roman"/>
            </a:endParaRPr>
          </a:p>
          <a:p>
            <a:pPr marL="299085" marR="128270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9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virtual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private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cloud</a:t>
            </a:r>
            <a:r>
              <a:rPr dirty="0" sz="1700">
                <a:latin typeface="Times New Roman"/>
                <a:cs typeface="Times New Roman"/>
              </a:rPr>
              <a:t> (VPC)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hybrid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model of </a:t>
            </a:r>
            <a:r>
              <a:rPr dirty="0" sz="1700" spc="-5">
                <a:latin typeface="Times New Roman"/>
                <a:cs typeface="Times New Roman"/>
              </a:rPr>
              <a:t>cloud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computing</a:t>
            </a:r>
            <a:r>
              <a:rPr dirty="0" sz="1700" spc="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which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private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cloud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solution</a:t>
            </a:r>
            <a:r>
              <a:rPr dirty="0" sz="1700" spc="3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provided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within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public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cloud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provider’s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infrastructure.</a:t>
            </a:r>
            <a:endParaRPr sz="1700">
              <a:latin typeface="Times New Roman"/>
              <a:cs typeface="Times New Roman"/>
            </a:endParaRPr>
          </a:p>
          <a:p>
            <a:pPr marL="299085" marR="59626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A </a:t>
            </a:r>
            <a:r>
              <a:rPr dirty="0" sz="1700" spc="-5">
                <a:latin typeface="Times New Roman"/>
                <a:cs typeface="Times New Roman"/>
              </a:rPr>
              <a:t>virtual </a:t>
            </a:r>
            <a:r>
              <a:rPr dirty="0" sz="1700">
                <a:latin typeface="Times New Roman"/>
                <a:cs typeface="Times New Roman"/>
              </a:rPr>
              <a:t>network </a:t>
            </a:r>
            <a:r>
              <a:rPr dirty="0" sz="1700" spc="-5">
                <a:latin typeface="Times New Roman"/>
                <a:cs typeface="Times New Roman"/>
              </a:rPr>
              <a:t>is like </a:t>
            </a:r>
            <a:r>
              <a:rPr dirty="0" sz="1700">
                <a:latin typeface="Times New Roman"/>
                <a:cs typeface="Times New Roman"/>
              </a:rPr>
              <a:t>a LAN. It </a:t>
            </a:r>
            <a:r>
              <a:rPr dirty="0" sz="1700" spc="-5">
                <a:latin typeface="Times New Roman"/>
                <a:cs typeface="Times New Roman"/>
              </a:rPr>
              <a:t>is </a:t>
            </a:r>
            <a:r>
              <a:rPr dirty="0" sz="1700">
                <a:latin typeface="Times New Roman"/>
                <a:cs typeface="Times New Roman"/>
              </a:rPr>
              <a:t>an </a:t>
            </a:r>
            <a:r>
              <a:rPr dirty="0" sz="1700" spc="-5">
                <a:latin typeface="Times New Roman"/>
                <a:cs typeface="Times New Roman"/>
              </a:rPr>
              <a:t>isolated </a:t>
            </a:r>
            <a:r>
              <a:rPr dirty="0" sz="1700">
                <a:latin typeface="Times New Roman"/>
                <a:cs typeface="Times New Roman"/>
              </a:rPr>
              <a:t>address space that can be </a:t>
            </a:r>
            <a:r>
              <a:rPr dirty="0" sz="1700" spc="-5">
                <a:latin typeface="Times New Roman"/>
                <a:cs typeface="Times New Roman"/>
              </a:rPr>
              <a:t>divided into automatically </a:t>
            </a:r>
            <a:r>
              <a:rPr dirty="0" sz="1700">
                <a:latin typeface="Times New Roman"/>
                <a:cs typeface="Times New Roman"/>
              </a:rPr>
              <a:t>routed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subnets.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Block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storage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devices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provide</a:t>
            </a:r>
            <a:r>
              <a:rPr dirty="0" sz="1700" spc="-5">
                <a:latin typeface="Times New Roman"/>
                <a:cs typeface="Times New Roman"/>
              </a:rPr>
              <a:t> fixed-sized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raw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storage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Times New Roman"/>
                <a:cs typeface="Times New Roman"/>
              </a:rPr>
              <a:t>capacity.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Each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storage</a:t>
            </a:r>
            <a:r>
              <a:rPr dirty="0" sz="1700" spc="-5">
                <a:latin typeface="Times New Roman"/>
                <a:cs typeface="Times New Roman"/>
              </a:rPr>
              <a:t> volume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can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be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treated </a:t>
            </a:r>
            <a:r>
              <a:rPr dirty="0" sz="1700">
                <a:latin typeface="Times New Roman"/>
                <a:cs typeface="Times New Roman"/>
              </a:rPr>
              <a:t>as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</a:t>
            </a:r>
            <a:endParaRPr sz="17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dirty="0" sz="1700">
                <a:latin typeface="Times New Roman"/>
                <a:cs typeface="Times New Roman"/>
              </a:rPr>
              <a:t>independent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disk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drive</a:t>
            </a:r>
            <a:r>
              <a:rPr dirty="0" sz="1700">
                <a:latin typeface="Times New Roman"/>
                <a:cs typeface="Times New Roman"/>
              </a:rPr>
              <a:t> and</a:t>
            </a:r>
            <a:r>
              <a:rPr dirty="0" sz="1700" spc="-5">
                <a:latin typeface="Times New Roman"/>
                <a:cs typeface="Times New Roman"/>
              </a:rPr>
              <a:t> controlled </a:t>
            </a:r>
            <a:r>
              <a:rPr dirty="0" sz="1700">
                <a:latin typeface="Times New Roman"/>
                <a:cs typeface="Times New Roman"/>
              </a:rPr>
              <a:t>by an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external</a:t>
            </a:r>
            <a:r>
              <a:rPr dirty="0" sz="1700" spc="-2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server operating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system.</a:t>
            </a:r>
            <a:endParaRPr sz="1700">
              <a:latin typeface="Times New Roman"/>
              <a:cs typeface="Times New Roman"/>
            </a:endParaRPr>
          </a:p>
          <a:p>
            <a:pPr marL="299085" marR="37147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 spc="-5">
                <a:latin typeface="Times New Roman"/>
                <a:cs typeface="Times New Roman"/>
              </a:rPr>
              <a:t>Data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kept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on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object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storage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devices,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consist of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 object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data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metadata,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it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can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be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any</a:t>
            </a:r>
            <a:r>
              <a:rPr dirty="0" sz="1700" spc="-5">
                <a:latin typeface="Times New Roman"/>
                <a:cs typeface="Times New Roman"/>
              </a:rPr>
              <a:t> kind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of</a:t>
            </a:r>
            <a:r>
              <a:rPr dirty="0" sz="1700" spc="-5">
                <a:latin typeface="Times New Roman"/>
                <a:cs typeface="Times New Roman"/>
              </a:rPr>
              <a:t> data,</a:t>
            </a:r>
            <a:r>
              <a:rPr dirty="0" sz="1700">
                <a:latin typeface="Times New Roman"/>
                <a:cs typeface="Times New Roman"/>
              </a:rPr>
              <a:t> photos,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videos,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2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log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files.</a:t>
            </a:r>
            <a:endParaRPr sz="17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Cloud</a:t>
            </a:r>
            <a:r>
              <a:rPr dirty="0" sz="1700" spc="-5">
                <a:latin typeface="Times New Roman"/>
                <a:cs typeface="Times New Roman"/>
              </a:rPr>
              <a:t> data protection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type </a:t>
            </a:r>
            <a:r>
              <a:rPr dirty="0" sz="1700">
                <a:latin typeface="Times New Roman"/>
                <a:cs typeface="Times New Roman"/>
              </a:rPr>
              <a:t>of</a:t>
            </a:r>
            <a:r>
              <a:rPr dirty="0" sz="1700" spc="-5">
                <a:latin typeface="Times New Roman"/>
                <a:cs typeface="Times New Roman"/>
              </a:rPr>
              <a:t> data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protection </a:t>
            </a:r>
            <a:r>
              <a:rPr dirty="0" sz="1700">
                <a:latin typeface="Times New Roman"/>
                <a:cs typeface="Times New Roman"/>
              </a:rPr>
              <a:t>model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used</a:t>
            </a:r>
            <a:r>
              <a:rPr dirty="0" sz="1700" spc="-5">
                <a:latin typeface="Times New Roman"/>
                <a:cs typeface="Times New Roman"/>
              </a:rPr>
              <a:t> to </a:t>
            </a:r>
            <a:r>
              <a:rPr dirty="0" sz="1700">
                <a:latin typeface="Times New Roman"/>
                <a:cs typeface="Times New Roman"/>
              </a:rPr>
              <a:t>protect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stored,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static</a:t>
            </a:r>
            <a:r>
              <a:rPr dirty="0" sz="1700" spc="2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moving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data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 cloud.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It</a:t>
            </a:r>
            <a:r>
              <a:rPr dirty="0" sz="1700" spc="-5">
                <a:latin typeface="Times New Roman"/>
                <a:cs typeface="Times New Roman"/>
              </a:rPr>
              <a:t> is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designed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to implement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optimal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data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storage,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protection,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security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methodologies.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180955" cy="2520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Summary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L="646430" marR="5080" indent="-287020">
              <a:lnSpc>
                <a:spcPct val="100000"/>
              </a:lnSpc>
              <a:buFont typeface="Wingdings"/>
              <a:buChar char=""/>
              <a:tabLst>
                <a:tab pos="647065" algn="l"/>
              </a:tabLst>
            </a:pPr>
            <a:r>
              <a:rPr dirty="0" sz="1700">
                <a:latin typeface="Times New Roman"/>
                <a:cs typeface="Times New Roman"/>
              </a:rPr>
              <a:t>Cloud </a:t>
            </a:r>
            <a:r>
              <a:rPr dirty="0" sz="1700" spc="-5">
                <a:latin typeface="Times New Roman"/>
                <a:cs typeface="Times New Roman"/>
              </a:rPr>
              <a:t>migration</a:t>
            </a:r>
            <a:r>
              <a:rPr dirty="0" sz="1700" spc="2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 process of </a:t>
            </a:r>
            <a:r>
              <a:rPr dirty="0" sz="1700" spc="-5">
                <a:latin typeface="Times New Roman"/>
                <a:cs typeface="Times New Roman"/>
              </a:rPr>
              <a:t>moving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data, applications,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or</a:t>
            </a:r>
            <a:r>
              <a:rPr dirty="0" sz="1700" spc="-5">
                <a:latin typeface="Times New Roman"/>
                <a:cs typeface="Times New Roman"/>
              </a:rPr>
              <a:t> other</a:t>
            </a:r>
            <a:r>
              <a:rPr dirty="0" sz="1700">
                <a:latin typeface="Times New Roman"/>
                <a:cs typeface="Times New Roman"/>
              </a:rPr>
              <a:t> business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elements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from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 </a:t>
            </a:r>
            <a:r>
              <a:rPr dirty="0" sz="1700" spc="-5">
                <a:latin typeface="Times New Roman"/>
                <a:cs typeface="Times New Roman"/>
              </a:rPr>
              <a:t>organization's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onsite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computers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to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cloud,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or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moving </a:t>
            </a:r>
            <a:r>
              <a:rPr dirty="0" sz="1700">
                <a:latin typeface="Times New Roman"/>
                <a:cs typeface="Times New Roman"/>
              </a:rPr>
              <a:t>them</a:t>
            </a:r>
            <a:r>
              <a:rPr dirty="0" sz="1700" spc="-5">
                <a:latin typeface="Times New Roman"/>
                <a:cs typeface="Times New Roman"/>
              </a:rPr>
              <a:t> from</a:t>
            </a:r>
            <a:r>
              <a:rPr dirty="0" sz="1700">
                <a:latin typeface="Times New Roman"/>
                <a:cs typeface="Times New Roman"/>
              </a:rPr>
              <a:t> one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cloud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environment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to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Times New Roman"/>
                <a:cs typeface="Times New Roman"/>
              </a:rPr>
              <a:t>another.</a:t>
            </a:r>
            <a:endParaRPr sz="1700">
              <a:latin typeface="Times New Roman"/>
              <a:cs typeface="Times New Roman"/>
            </a:endParaRPr>
          </a:p>
          <a:p>
            <a:pPr marL="646430" marR="106045" indent="-287020">
              <a:lnSpc>
                <a:spcPct val="100000"/>
              </a:lnSpc>
              <a:buFont typeface="Wingdings"/>
              <a:buChar char=""/>
              <a:tabLst>
                <a:tab pos="647065" algn="l"/>
              </a:tabLst>
            </a:pPr>
            <a:r>
              <a:rPr dirty="0" sz="1700" spc="-5">
                <a:latin typeface="Times New Roman"/>
                <a:cs typeface="Times New Roman"/>
              </a:rPr>
              <a:t>Platform </a:t>
            </a:r>
            <a:r>
              <a:rPr dirty="0" sz="1700">
                <a:latin typeface="Times New Roman"/>
                <a:cs typeface="Times New Roman"/>
              </a:rPr>
              <a:t>as a </a:t>
            </a:r>
            <a:r>
              <a:rPr dirty="0" sz="1700" spc="-5">
                <a:latin typeface="Times New Roman"/>
                <a:cs typeface="Times New Roman"/>
              </a:rPr>
              <a:t>service </a:t>
            </a:r>
            <a:r>
              <a:rPr dirty="0" sz="1700">
                <a:latin typeface="Times New Roman"/>
                <a:cs typeface="Times New Roman"/>
              </a:rPr>
              <a:t>(PaaS) </a:t>
            </a:r>
            <a:r>
              <a:rPr dirty="0" sz="1700" spc="-5">
                <a:latin typeface="Times New Roman"/>
                <a:cs typeface="Times New Roman"/>
              </a:rPr>
              <a:t>is </a:t>
            </a:r>
            <a:r>
              <a:rPr dirty="0" sz="1700">
                <a:latin typeface="Times New Roman"/>
                <a:cs typeface="Times New Roman"/>
              </a:rPr>
              <a:t>a </a:t>
            </a:r>
            <a:r>
              <a:rPr dirty="0" sz="1700" spc="-5">
                <a:latin typeface="Times New Roman"/>
                <a:cs typeface="Times New Roman"/>
              </a:rPr>
              <a:t>complete </a:t>
            </a:r>
            <a:r>
              <a:rPr dirty="0" sz="1700">
                <a:latin typeface="Times New Roman"/>
                <a:cs typeface="Times New Roman"/>
              </a:rPr>
              <a:t>development and </a:t>
            </a:r>
            <a:r>
              <a:rPr dirty="0" sz="1700" spc="-5">
                <a:latin typeface="Times New Roman"/>
                <a:cs typeface="Times New Roman"/>
              </a:rPr>
              <a:t>deployment </a:t>
            </a:r>
            <a:r>
              <a:rPr dirty="0" sz="1700">
                <a:latin typeface="Times New Roman"/>
                <a:cs typeface="Times New Roman"/>
              </a:rPr>
              <a:t>environment </a:t>
            </a:r>
            <a:r>
              <a:rPr dirty="0" sz="1700" spc="-5">
                <a:latin typeface="Times New Roman"/>
                <a:cs typeface="Times New Roman"/>
              </a:rPr>
              <a:t>in </a:t>
            </a:r>
            <a:r>
              <a:rPr dirty="0" sz="1700">
                <a:latin typeface="Times New Roman"/>
                <a:cs typeface="Times New Roman"/>
              </a:rPr>
              <a:t>the cloud, </a:t>
            </a:r>
            <a:r>
              <a:rPr dirty="0" sz="1700" spc="-5">
                <a:latin typeface="Times New Roman"/>
                <a:cs typeface="Times New Roman"/>
              </a:rPr>
              <a:t>with </a:t>
            </a:r>
            <a:r>
              <a:rPr dirty="0" sz="1700">
                <a:latin typeface="Times New Roman"/>
                <a:cs typeface="Times New Roman"/>
              </a:rPr>
              <a:t> resources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that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enable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you</a:t>
            </a:r>
            <a:r>
              <a:rPr dirty="0" sz="1700" spc="-5">
                <a:latin typeface="Times New Roman"/>
                <a:cs typeface="Times New Roman"/>
              </a:rPr>
              <a:t> to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deliver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everything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from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simple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cloud-based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apps</a:t>
            </a:r>
            <a:r>
              <a:rPr dirty="0" sz="1700" spc="-5">
                <a:latin typeface="Times New Roman"/>
                <a:cs typeface="Times New Roman"/>
              </a:rPr>
              <a:t> to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sophisticated,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cloud-enabled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enterprise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applications.</a:t>
            </a:r>
            <a:endParaRPr sz="1700">
              <a:latin typeface="Times New Roman"/>
              <a:cs typeface="Times New Roman"/>
            </a:endParaRPr>
          </a:p>
          <a:p>
            <a:pPr marL="646430" marR="148590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647065" algn="l"/>
              </a:tabLst>
            </a:pPr>
            <a:r>
              <a:rPr dirty="0" sz="1700">
                <a:latin typeface="Times New Roman"/>
                <a:cs typeface="Times New Roman"/>
              </a:rPr>
              <a:t>Software as a </a:t>
            </a:r>
            <a:r>
              <a:rPr dirty="0" sz="1700" spc="-5">
                <a:latin typeface="Times New Roman"/>
                <a:cs typeface="Times New Roman"/>
              </a:rPr>
              <a:t>service </a:t>
            </a:r>
            <a:r>
              <a:rPr dirty="0" sz="1700">
                <a:latin typeface="Times New Roman"/>
                <a:cs typeface="Times New Roman"/>
              </a:rPr>
              <a:t>(SaaS) </a:t>
            </a:r>
            <a:r>
              <a:rPr dirty="0" sz="1700" spc="-5">
                <a:latin typeface="Times New Roman"/>
                <a:cs typeface="Times New Roman"/>
              </a:rPr>
              <a:t>allows users to </a:t>
            </a:r>
            <a:r>
              <a:rPr dirty="0" sz="1700">
                <a:latin typeface="Times New Roman"/>
                <a:cs typeface="Times New Roman"/>
              </a:rPr>
              <a:t>connect </a:t>
            </a:r>
            <a:r>
              <a:rPr dirty="0" sz="1700" spc="-5">
                <a:latin typeface="Times New Roman"/>
                <a:cs typeface="Times New Roman"/>
              </a:rPr>
              <a:t>to </a:t>
            </a:r>
            <a:r>
              <a:rPr dirty="0" sz="1700">
                <a:latin typeface="Times New Roman"/>
                <a:cs typeface="Times New Roman"/>
              </a:rPr>
              <a:t>and use cloud-based apps over the </a:t>
            </a:r>
            <a:r>
              <a:rPr dirty="0" sz="1700" spc="-5">
                <a:latin typeface="Times New Roman"/>
                <a:cs typeface="Times New Roman"/>
              </a:rPr>
              <a:t>Internet. </a:t>
            </a:r>
            <a:r>
              <a:rPr dirty="0" sz="1700">
                <a:latin typeface="Times New Roman"/>
                <a:cs typeface="Times New Roman"/>
              </a:rPr>
              <a:t>Common </a:t>
            </a:r>
            <a:r>
              <a:rPr dirty="0" sz="1700" spc="-4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examples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are</a:t>
            </a:r>
            <a:r>
              <a:rPr dirty="0" sz="1700" spc="-2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email,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calendaring</a:t>
            </a:r>
            <a:r>
              <a:rPr dirty="0" sz="1700" spc="-3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10">
                <a:latin typeface="Times New Roman"/>
                <a:cs typeface="Times New Roman"/>
              </a:rPr>
              <a:t> office</a:t>
            </a:r>
            <a:r>
              <a:rPr dirty="0" sz="1700" spc="-5">
                <a:latin typeface="Times New Roman"/>
                <a:cs typeface="Times New Roman"/>
              </a:rPr>
              <a:t> tools</a:t>
            </a:r>
            <a:r>
              <a:rPr dirty="0" sz="1700">
                <a:latin typeface="Times New Roman"/>
                <a:cs typeface="Times New Roman"/>
              </a:rPr>
              <a:t> such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as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Microsoft </a:t>
            </a:r>
            <a:r>
              <a:rPr dirty="0" sz="1700" spc="-10">
                <a:latin typeface="Times New Roman"/>
                <a:cs typeface="Times New Roman"/>
              </a:rPr>
              <a:t>Office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365</a:t>
            </a:r>
            <a:r>
              <a:rPr dirty="0" sz="1800" spc="5">
                <a:latin typeface="Times New Roman"/>
                <a:cs typeface="Times New Roman"/>
              </a:rPr>
              <a:t>.)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7030"/>
                <a:gridCol w="5009515"/>
                <a:gridCol w="3687445"/>
              </a:tblGrid>
              <a:tr h="280670">
                <a:tc>
                  <a:txBody>
                    <a:bodyPr/>
                    <a:lstStyle/>
                    <a:p>
                      <a:pPr marL="71755">
                        <a:lnSpc>
                          <a:spcPts val="2110"/>
                        </a:lnSpc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110"/>
                        </a:lnSpc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2110"/>
                        </a:lnSpc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</a:tr>
              <a:tr h="819784">
                <a:tc>
                  <a:txBody>
                    <a:bodyPr/>
                    <a:lstStyle/>
                    <a:p>
                      <a:pPr marL="144780" marR="673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27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 marR="8794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doubl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horn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com/saa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-pa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-and-iaa</a:t>
                      </a: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-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understanding/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27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235585">
                        <a:lnSpc>
                          <a:spcPts val="216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 link explains the three cloud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namely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SaaS, PaaS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16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https://www.techopedia.com/definition/719/virtualiz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virtualization.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16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377">
                <a:tc>
                  <a:txBody>
                    <a:bodyPr/>
                    <a:lstStyle/>
                    <a:p>
                      <a:pPr marL="144780" marR="22161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 </a:t>
                      </a:r>
                      <a:r>
                        <a:rPr dirty="0" sz="1800" spc="-4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22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 marR="8128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p: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/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/wha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isc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l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oud.com/cloud_depl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</a:t>
                      </a:r>
                      <a:r>
                        <a:rPr dirty="0" u="sng" sz="1800" spc="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y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m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en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_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m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ode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l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s/i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ndex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22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6667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It contains links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explaining Private,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Public,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Community,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Hybrid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other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deployment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06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4778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970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4121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securosis.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/b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og/d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fendin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g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loud-data-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how-iaas-storage-works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127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38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types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storage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318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0054">
                <a:tc>
                  <a:txBody>
                    <a:bodyPr/>
                    <a:lstStyle/>
                    <a:p>
                      <a:pPr algn="r" marR="257810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80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8509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i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j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cs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com/docs/p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a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per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s/Marc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h2014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V3I3201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499a38.pdf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69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25907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issues.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10985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sta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ag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z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in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com/article/2014/03/infras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tructure-service-5-important-benefits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795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476884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important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22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050"/>
                <a:gridCol w="4227195"/>
                <a:gridCol w="3801745"/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</a:tr>
              <a:tr h="7456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 marR="12014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z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ure.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rosoft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o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dirty="0" u="sng" sz="1800" spc="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n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in/overview/what-is-paas/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4615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7965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 marR="444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https://rubygarage.org/blog/iaas-vs-paas-vs-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4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benfits.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900"/>
                <a:gridCol w="4907915"/>
                <a:gridCol w="3811904"/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solidFill>
                      <a:srgbClr val="FFC000"/>
                    </a:solidFill>
                  </a:tcPr>
                </a:tc>
              </a:tr>
              <a:tr h="7456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838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z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ure.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rosoft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o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n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-in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ov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rvi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w/wha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saas/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4615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762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overwiew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about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144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https://www.workbooks.com/blog/benefits-of-saas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176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Risks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4572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https://www.identropy.com/blog/IAM- </a:t>
                      </a:r>
                      <a:r>
                        <a:rPr dirty="0" sz="1800" spc="-5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blog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bid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97683/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4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SaaS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Risk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-Ev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r</a:t>
                      </a:r>
                      <a:r>
                        <a:rPr dirty="0" u="sng" sz="1800" spc="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y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-Nee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d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-to-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Know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4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65532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 link explains the risks to be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considered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when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opting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477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78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350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https://www.wroffy.com/introduction-office-365-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amazing-features/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7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5346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features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254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33526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907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51498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blog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am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av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o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/2016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09/30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g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sui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review/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69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aboutte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apps</a:t>
                      </a:r>
                      <a:r>
                        <a:rPr dirty="0" sz="1800" spc="4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Google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 suite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offers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746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88">
                <a:tc>
                  <a:txBody>
                    <a:bodyPr/>
                    <a:lstStyle/>
                    <a:p>
                      <a:pPr marL="154305" marR="457834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Ev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lu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ng 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430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116839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https://searchcloudapplications.techtarget.com/tip/E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valuating-SaaS-providers-Uncovering-vendor-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weaknesses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52069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presents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evaluating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criteria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perspective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22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820"/>
                <a:gridCol w="4974589"/>
                <a:gridCol w="3751579"/>
              </a:tblGrid>
              <a:tr h="280670">
                <a:tc>
                  <a:txBody>
                    <a:bodyPr/>
                    <a:lstStyle/>
                    <a:p>
                      <a:pPr marL="71755">
                        <a:lnSpc>
                          <a:spcPts val="2110"/>
                        </a:lnSpc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2110"/>
                        </a:lnSpc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2110"/>
                        </a:lnSpc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</a:tr>
              <a:tr h="745616">
                <a:tc>
                  <a:txBody>
                    <a:bodyPr/>
                    <a:lstStyle/>
                    <a:p>
                      <a:pPr marL="144780" marR="381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144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www.youtube.com/watch?v=36zducUX16w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7965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 marR="5575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three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types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–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SaaS, PaaS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and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144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algn="r" marR="19621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https://www.youtube.com/watch?v=l0DfHUWMjsU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68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 marR="419734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introduction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virtualization</a:t>
                      </a:r>
                      <a:r>
                        <a:rPr dirty="0" sz="1800" spc="-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computing.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www.youtube.com/watch?v=TDqF11rRobg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agreement.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4779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970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https://www.youtube.com/watch?v=KduoinBNru4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843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 marR="3619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file,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object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examples.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254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33526">
                <a:tc>
                  <a:txBody>
                    <a:bodyPr/>
                    <a:lstStyle/>
                    <a:p>
                      <a:pPr algn="r" marR="22860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462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https://www.youtube.com/watch?v=13zrMe1immw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27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Iaas,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SaaS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83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8"/>
                        </a:rPr>
                        <a:t>https://www.youtube.com/watch?v=LwBOgT761iQ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22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/>
                <a:gridCol w="4876165"/>
                <a:gridCol w="3241675"/>
              </a:tblGrid>
              <a:tr h="280670">
                <a:tc>
                  <a:txBody>
                    <a:bodyPr/>
                    <a:lstStyle/>
                    <a:p>
                      <a:pPr marL="71755">
                        <a:lnSpc>
                          <a:spcPts val="2110"/>
                        </a:lnSpc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2110"/>
                        </a:lnSpc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110"/>
                        </a:lnSpc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</a:tr>
              <a:tr h="745616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796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https://www.youtube.com/watch?v=whx01vzmlns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6695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 marR="1644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overview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144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https://www.youtube.com/watch?v=OCuHYef5Tzk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68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 marR="546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265"/>
                <a:gridCol w="5137785"/>
                <a:gridCol w="3710940"/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</a:tr>
              <a:tr h="7456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https://www.youtube.com/watch?v=zqABiwIjqPU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2952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overview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about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5885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https://www.youtube.com/watch?v=j4jHIMhijNA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176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2584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risks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https://www.youtube.com/watch?v=ondmRYEKWcM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25654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features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67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4779">
                <a:tc>
                  <a:txBody>
                    <a:bodyPr/>
                    <a:lstStyle/>
                    <a:p>
                      <a:pPr marL="154305" marR="42735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 </a:t>
                      </a:r>
                      <a:r>
                        <a:rPr dirty="0" sz="1800" spc="-4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762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https://www.youtube.com/watch?v=jMWrsRNveSI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88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8001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introduction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about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G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762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5764" y="1880616"/>
            <a:ext cx="5248655" cy="42108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3691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Traditional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vs.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b="1">
                <a:latin typeface="Times New Roman"/>
                <a:cs typeface="Times New Roman"/>
              </a:rPr>
              <a:t> Services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Model – </a:t>
            </a:r>
            <a:r>
              <a:rPr dirty="0" sz="2400" spc="-10" b="1">
                <a:latin typeface="Times New Roman"/>
                <a:cs typeface="Times New Roman"/>
              </a:rPr>
              <a:t>Pizza</a:t>
            </a:r>
            <a:r>
              <a:rPr dirty="0" sz="2400" spc="-1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Analogy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831339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E-Book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6825"/>
                <a:gridCol w="6290945"/>
                <a:gridCol w="2777489"/>
              </a:tblGrid>
              <a:tr h="290195">
                <a:tc>
                  <a:txBody>
                    <a:bodyPr/>
                    <a:lstStyle/>
                    <a:p>
                      <a:pPr marL="15430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b="1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dirty="0" sz="1800" spc="-3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Number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</a:tr>
              <a:tr h="829309">
                <a:tc>
                  <a:txBody>
                    <a:bodyPr/>
                    <a:lstStyle/>
                    <a:p>
                      <a:pPr marL="154305" marR="30289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Cloud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ry 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29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31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39-41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35-39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477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78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78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32-34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78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925945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three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defined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NIST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does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not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Information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Platform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Information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722745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2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developers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Daas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145915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3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HaaS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stands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3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Hardware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Home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Hardware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475095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4"/>
              <a:tabLst>
                <a:tab pos="807085" algn="l"/>
                <a:tab pos="807720" algn="l"/>
                <a:tab pos="1759585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Times New Roman"/>
                <a:cs typeface="Times New Roman"/>
              </a:rPr>
              <a:t>model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4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010" y="2722879"/>
            <a:ext cx="64065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latin typeface="Arial"/>
                <a:cs typeface="Arial"/>
              </a:rPr>
              <a:t>Infrastructure</a:t>
            </a:r>
            <a:r>
              <a:rPr dirty="0" sz="4000" spc="20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as a</a:t>
            </a:r>
            <a:r>
              <a:rPr dirty="0" sz="4000" spc="-15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Cloud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Delivery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006215" cy="402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Platform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Virtualization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Ser</a:t>
            </a:r>
            <a:r>
              <a:rPr dirty="0" sz="2000" spc="5">
                <a:latin typeface="Times New Roman"/>
                <a:cs typeface="Times New Roman"/>
              </a:rPr>
              <a:t>v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10">
                <a:latin typeface="Times New Roman"/>
                <a:cs typeface="Times New Roman"/>
              </a:rPr>
              <a:t>c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Level</a:t>
            </a:r>
            <a:r>
              <a:rPr dirty="0" sz="2000" spc="-1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g</a:t>
            </a:r>
            <a:r>
              <a:rPr dirty="0" sz="2000">
                <a:latin typeface="Times New Roman"/>
                <a:cs typeface="Times New Roman"/>
              </a:rPr>
              <a:t>ree</a:t>
            </a:r>
            <a:r>
              <a:rPr dirty="0" sz="2000" spc="-25">
                <a:latin typeface="Times New Roman"/>
                <a:cs typeface="Times New Roman"/>
              </a:rPr>
              <a:t>m</a:t>
            </a:r>
            <a:r>
              <a:rPr dirty="0" sz="2000">
                <a:latin typeface="Times New Roman"/>
                <a:cs typeface="Times New Roman"/>
              </a:rPr>
              <a:t>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(SLA)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Networking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spc="-15">
                <a:latin typeface="Times New Roman"/>
                <a:cs typeface="Times New Roman"/>
              </a:rPr>
              <a:t>Virtual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Private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Protection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Pricing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Migration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Benefits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Risks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457815" cy="1315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AIM: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dirty="0" sz="2000" spc="-75">
                <a:latin typeface="Times New Roman"/>
                <a:cs typeface="Times New Roman"/>
              </a:rPr>
              <a:t>To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students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good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understanding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delivery</a:t>
            </a:r>
            <a:endParaRPr sz="20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imes New Roman"/>
                <a:cs typeface="Times New Roman"/>
              </a:rPr>
              <a:t>models.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661400" cy="402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Why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do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companies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rent</a:t>
            </a:r>
            <a:r>
              <a:rPr dirty="0" sz="2400" b="1">
                <a:latin typeface="Times New Roman"/>
                <a:cs typeface="Times New Roman"/>
              </a:rPr>
              <a:t> external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infrastructure?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dirty="0" sz="2000">
                <a:latin typeface="Times New Roman"/>
                <a:cs typeface="Times New Roman"/>
              </a:rPr>
              <a:t>There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four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reasons: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Price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renting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cheaper.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Aggregation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Resources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scaling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 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down.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56970" marR="735965" indent="-342900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2000" b="1">
                <a:latin typeface="Times New Roman"/>
                <a:cs typeface="Times New Roman"/>
              </a:rPr>
              <a:t>Speed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Deployment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 no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overhead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maintenance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means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faster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deployment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2000" b="1">
                <a:latin typeface="Times New Roman"/>
                <a:cs typeface="Times New Roman"/>
              </a:rPr>
              <a:t>Security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take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issues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Denial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115697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attacks.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269220" cy="4334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Overview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of</a:t>
            </a:r>
            <a:r>
              <a:rPr dirty="0" sz="2400" spc="-5" b="1">
                <a:latin typeface="Times New Roman"/>
                <a:cs typeface="Times New Roman"/>
              </a:rPr>
              <a:t> Infrastructure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also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called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Hardware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(HaaS).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50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spc="-15">
                <a:latin typeface="Times New Roman"/>
                <a:cs typeface="Times New Roman"/>
              </a:rPr>
              <a:t>Virtualized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(CPU,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30">
                <a:latin typeface="Times New Roman"/>
                <a:cs typeface="Times New Roman"/>
              </a:rPr>
              <a:t>memory,</a:t>
            </a:r>
            <a:r>
              <a:rPr dirty="0" sz="2000" spc="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eventually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substrates)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 used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basis)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applications.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7620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you</a:t>
            </a:r>
            <a:r>
              <a:rPr dirty="0" sz="2000">
                <a:latin typeface="Times New Roman"/>
                <a:cs typeface="Times New Roman"/>
              </a:rPr>
              <a:t> avoid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complexity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buying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managing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own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servers and other data center </a:t>
            </a:r>
            <a:r>
              <a:rPr dirty="0" sz="2000" spc="-5">
                <a:latin typeface="Times New Roman"/>
                <a:cs typeface="Times New Roman"/>
              </a:rPr>
              <a:t>infrastructure. </a:t>
            </a:r>
            <a:r>
              <a:rPr dirty="0" sz="2000">
                <a:latin typeface="Times New Roman"/>
                <a:cs typeface="Times New Roman"/>
              </a:rPr>
              <a:t>Each resource is </a:t>
            </a:r>
            <a:r>
              <a:rPr dirty="0" sz="2000" spc="-5">
                <a:latin typeface="Times New Roman"/>
                <a:cs typeface="Times New Roman"/>
              </a:rPr>
              <a:t>offered </a:t>
            </a:r>
            <a:r>
              <a:rPr dirty="0" sz="2000">
                <a:latin typeface="Times New Roman"/>
                <a:cs typeface="Times New Roman"/>
              </a:rPr>
              <a:t>as a separate service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you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only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particular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 need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4445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spc="-15">
                <a:latin typeface="Times New Roman"/>
                <a:cs typeface="Times New Roman"/>
              </a:rPr>
              <a:t>Currently,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most </a:t>
            </a:r>
            <a:r>
              <a:rPr dirty="0" sz="2000">
                <a:latin typeface="Times New Roman"/>
                <a:cs typeface="Times New Roman"/>
              </a:rPr>
              <a:t>high-profile IaaS operation is </a:t>
            </a:r>
            <a:r>
              <a:rPr dirty="0" sz="2000" spc="-10" b="1">
                <a:latin typeface="Times New Roman"/>
                <a:cs typeface="Times New Roman"/>
              </a:rPr>
              <a:t>Amazon’s </a:t>
            </a:r>
            <a:r>
              <a:rPr dirty="0" sz="2000" b="1">
                <a:latin typeface="Times New Roman"/>
                <a:cs typeface="Times New Roman"/>
              </a:rPr>
              <a:t>Elastic Compute Cloud 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(Amazon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EC2)</a:t>
            </a:r>
            <a:r>
              <a:rPr dirty="0" sz="2000">
                <a:latin typeface="Times New Roman"/>
                <a:cs typeface="Times New Roman"/>
              </a:rPr>
              <a:t>.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45">
                <a:latin typeface="Times New Roman"/>
                <a:cs typeface="Times New Roman"/>
              </a:rPr>
              <a:t>Web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interface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allows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customers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machines.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EC2 </a:t>
            </a:r>
            <a:r>
              <a:rPr dirty="0" sz="2000" spc="-5">
                <a:latin typeface="Times New Roman"/>
                <a:cs typeface="Times New Roman"/>
              </a:rPr>
              <a:t>offers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scalability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under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user’s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with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paying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hour.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551160" cy="5248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Common</a:t>
            </a:r>
            <a:r>
              <a:rPr dirty="0" sz="2400" b="1">
                <a:latin typeface="Times New Roman"/>
                <a:cs typeface="Times New Roman"/>
              </a:rPr>
              <a:t> IaaS</a:t>
            </a:r>
            <a:r>
              <a:rPr dirty="0" sz="2400" spc="-5" b="1">
                <a:latin typeface="Times New Roman"/>
                <a:cs typeface="Times New Roman"/>
              </a:rPr>
              <a:t> Business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Scenarios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dirty="0" sz="2000">
                <a:latin typeface="Times New Roman"/>
                <a:cs typeface="Times New Roman"/>
              </a:rPr>
              <a:t>Businesses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814069" marR="301625" indent="-457200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dirty="0" sz="2000" spc="-45" b="1">
                <a:latin typeface="Times New Roman"/>
                <a:cs typeface="Times New Roman"/>
              </a:rPr>
              <a:t>Test</a:t>
            </a:r>
            <a:r>
              <a:rPr dirty="0" sz="2000" b="1">
                <a:latin typeface="Times New Roman"/>
                <a:cs typeface="Times New Roman"/>
              </a:rPr>
              <a:t> and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Development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be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quickly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setup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dismantled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result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 applications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brought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market </a:t>
            </a:r>
            <a:r>
              <a:rPr dirty="0" sz="2000" spc="-15">
                <a:latin typeface="Times New Roman"/>
                <a:cs typeface="Times New Roman"/>
              </a:rPr>
              <a:t>faster.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dirty="0" sz="2000" spc="-35" b="1">
                <a:latin typeface="Times New Roman"/>
                <a:cs typeface="Times New Roman"/>
              </a:rPr>
              <a:t>Web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Hosting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web hosting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less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expensive.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4069" marR="5080" indent="-457200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dirty="0" sz="2000" b="1">
                <a:latin typeface="Times New Roman"/>
                <a:cs typeface="Times New Roman"/>
              </a:rPr>
              <a:t>Storage,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Backup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Recovery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effectively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eliminated,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 useful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handling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unpredictable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demand</a:t>
            </a:r>
            <a:r>
              <a:rPr dirty="0" sz="2000">
                <a:latin typeface="Times New Roman"/>
                <a:cs typeface="Times New Roman"/>
              </a:rPr>
              <a:t> 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dirty="0" sz="2000" b="1">
                <a:latin typeface="Times New Roman"/>
                <a:cs typeface="Times New Roman"/>
              </a:rPr>
              <a:t>High-Performance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Computing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computers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highly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complex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  <a:p>
            <a:pPr marL="814069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earthquake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simulations.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14069" marR="21590" indent="-457200">
              <a:lnSpc>
                <a:spcPct val="100000"/>
              </a:lnSpc>
              <a:buAutoNum type="arabicPeriod" startAt="5"/>
              <a:tabLst>
                <a:tab pos="814069" algn="l"/>
                <a:tab pos="81470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Big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-1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Analysis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mining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large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amounts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sets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analyse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useful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patterns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within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huge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processing,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economically.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840085" cy="530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40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900" spc="-10">
                <a:latin typeface="Times New Roman"/>
                <a:cs typeface="Times New Roman"/>
              </a:rPr>
              <a:t>Virtualization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 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fundamental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mechanism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delivering cloud services.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699770" marR="7366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900" spc="-10">
                <a:latin typeface="Times New Roman"/>
                <a:cs typeface="Times New Roman"/>
              </a:rPr>
              <a:t>Virtualization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refers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creation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resource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such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5">
                <a:latin typeface="Times New Roman"/>
                <a:cs typeface="Times New Roman"/>
              </a:rPr>
              <a:t>server,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desktop,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operating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system,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file,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storage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or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network.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main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goal of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virtualization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manage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workloads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by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radically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transforming</a:t>
            </a:r>
            <a:r>
              <a:rPr dirty="0" sz="1900" spc="4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traditional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computing</a:t>
            </a:r>
            <a:endParaRPr sz="19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</a:pP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make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more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scalable.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699770" marR="1841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most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15">
                <a:latin typeface="Times New Roman"/>
                <a:cs typeface="Times New Roman"/>
              </a:rPr>
              <a:t>common</a:t>
            </a:r>
            <a:r>
              <a:rPr dirty="0" sz="1900" spc="6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form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virtualization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operating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system-level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virtualization. In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operating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system-level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virtualization, it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possible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run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multiple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operating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systems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on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single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piece 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hardware.</a:t>
            </a:r>
            <a:endParaRPr sz="1900">
              <a:latin typeface="Times New Roman"/>
              <a:cs typeface="Times New Roman"/>
            </a:endParaRPr>
          </a:p>
          <a:p>
            <a:pPr marL="699770" marR="5080">
              <a:lnSpc>
                <a:spcPct val="100000"/>
              </a:lnSpc>
            </a:pPr>
            <a:r>
              <a:rPr dirty="0" sz="1900" spc="-10">
                <a:latin typeface="Times New Roman"/>
                <a:cs typeface="Times New Roman"/>
              </a:rPr>
              <a:t>Virtualization </a:t>
            </a:r>
            <a:r>
              <a:rPr dirty="0" sz="1900" spc="-5">
                <a:latin typeface="Times New Roman"/>
                <a:cs typeface="Times New Roman"/>
              </a:rPr>
              <a:t>technology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involves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separating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physical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hardware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software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by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emulating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hardware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using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software.</a:t>
            </a:r>
            <a:r>
              <a:rPr dirty="0" sz="1900" spc="-25">
                <a:latin typeface="Times New Roman"/>
                <a:cs typeface="Times New Roman"/>
              </a:rPr>
              <a:t> </a:t>
            </a:r>
            <a:r>
              <a:rPr dirty="0" sz="1900">
                <a:latin typeface="Times New Roman"/>
                <a:cs typeface="Times New Roman"/>
              </a:rPr>
              <a:t>When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different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operating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top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primary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OS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by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means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virtualization,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referred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 a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machine.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699770" marR="53975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-10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 </a:t>
            </a:r>
            <a:r>
              <a:rPr dirty="0" sz="1900" spc="-10">
                <a:latin typeface="Times New Roman"/>
                <a:cs typeface="Times New Roman"/>
              </a:rPr>
              <a:t>machine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nothing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but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 data file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physical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computer</a:t>
            </a:r>
            <a:r>
              <a:rPr dirty="0" sz="1900" spc="4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that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can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moved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copied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another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5">
                <a:latin typeface="Times New Roman"/>
                <a:cs typeface="Times New Roman"/>
              </a:rPr>
              <a:t>computer,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>
                <a:latin typeface="Times New Roman"/>
                <a:cs typeface="Times New Roman"/>
              </a:rPr>
              <a:t>just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like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-10">
                <a:latin typeface="Times New Roman"/>
                <a:cs typeface="Times New Roman"/>
              </a:rPr>
              <a:t> normal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file.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2652" y="2606039"/>
            <a:ext cx="4957572" cy="36362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9723120" cy="128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dirty="0" sz="2000" spc="-10">
                <a:latin typeface="Times New Roman"/>
                <a:cs typeface="Times New Roman"/>
              </a:rPr>
              <a:t>Virtualization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platform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optimizing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complex</a:t>
            </a:r>
            <a:r>
              <a:rPr dirty="0" sz="2000">
                <a:latin typeface="Times New Roman"/>
                <a:cs typeface="Times New Roman"/>
              </a:rPr>
              <a:t> IT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scalable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manner</a:t>
            </a:r>
            <a:endParaRPr sz="20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imes New Roman"/>
                <a:cs typeface="Times New Roman"/>
              </a:rPr>
              <a:t>(efficiently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growing),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ideal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3392423"/>
            <a:ext cx="2619755" cy="11551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8294370" cy="5340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Characteristics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of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Virtual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Machines: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45"/>
              </a:spcBef>
            </a:pPr>
            <a:r>
              <a:rPr dirty="0" sz="1800" spc="-10">
                <a:latin typeface="Times New Roman"/>
                <a:cs typeface="Times New Roman"/>
              </a:rPr>
              <a:t>Virtualization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three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characteristics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make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 ideal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99770" marR="9652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 b="1">
                <a:latin typeface="Times New Roman"/>
                <a:cs typeface="Times New Roman"/>
              </a:rPr>
              <a:t>Partitioning: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virtualization,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many</a:t>
            </a:r>
            <a:r>
              <a:rPr dirty="0" sz="1800">
                <a:latin typeface="Times New Roman"/>
                <a:cs typeface="Times New Roman"/>
              </a:rPr>
              <a:t> applications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operating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(OS)</a:t>
            </a:r>
            <a:r>
              <a:rPr dirty="0" sz="1800">
                <a:latin typeface="Times New Roman"/>
                <a:cs typeface="Times New Roman"/>
              </a:rPr>
              <a:t> are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supported in a </a:t>
            </a:r>
            <a:r>
              <a:rPr dirty="0" sz="1800" spc="-5">
                <a:latin typeface="Times New Roman"/>
                <a:cs typeface="Times New Roman"/>
              </a:rPr>
              <a:t>single </a:t>
            </a:r>
            <a:r>
              <a:rPr dirty="0" sz="1800">
                <a:latin typeface="Times New Roman"/>
                <a:cs typeface="Times New Roman"/>
              </a:rPr>
              <a:t>physical system by partitioning (separating) the available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resources.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marR="431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Isolation: </a:t>
            </a:r>
            <a:r>
              <a:rPr dirty="0" sz="1800">
                <a:latin typeface="Times New Roman"/>
                <a:cs typeface="Times New Roman"/>
              </a:rPr>
              <a:t>Each virtual </a:t>
            </a:r>
            <a:r>
              <a:rPr dirty="0" sz="1800" spc="-5">
                <a:latin typeface="Times New Roman"/>
                <a:cs typeface="Times New Roman"/>
              </a:rPr>
              <a:t>machine is </a:t>
            </a:r>
            <a:r>
              <a:rPr dirty="0" sz="1800">
                <a:latin typeface="Times New Roman"/>
                <a:cs typeface="Times New Roman"/>
              </a:rPr>
              <a:t>isolated from its host physical system and other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virtualized machines. Because of this isolation, if one virtual instance crashes, it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 </a:t>
            </a:r>
            <a:r>
              <a:rPr dirty="0" sz="1800" spc="-5">
                <a:latin typeface="Times New Roman"/>
                <a:cs typeface="Times New Roman"/>
              </a:rPr>
              <a:t>affect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other virtual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machines.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addition,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</a:t>
            </a:r>
            <a:r>
              <a:rPr dirty="0" sz="1800" spc="-5">
                <a:latin typeface="Times New Roman"/>
                <a:cs typeface="Times New Roman"/>
              </a:rPr>
              <a:t> shared </a:t>
            </a:r>
            <a:r>
              <a:rPr dirty="0" sz="1800">
                <a:latin typeface="Times New Roman"/>
                <a:cs typeface="Times New Roman"/>
              </a:rPr>
              <a:t>between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container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</a:t>
            </a:r>
            <a:r>
              <a:rPr dirty="0" sz="1800" spc="-15">
                <a:latin typeface="Times New Roman"/>
                <a:cs typeface="Times New Roman"/>
              </a:rPr>
              <a:t>another.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marR="50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Encapsulation: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machine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represented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(and even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stored)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single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file, </a:t>
            </a:r>
            <a:r>
              <a:rPr dirty="0" sz="1800" spc="-5">
                <a:latin typeface="Times New Roman"/>
                <a:cs typeface="Times New Roman"/>
              </a:rPr>
              <a:t>so </a:t>
            </a:r>
            <a:r>
              <a:rPr dirty="0" sz="1800">
                <a:latin typeface="Times New Roman"/>
                <a:cs typeface="Times New Roman"/>
              </a:rPr>
              <a:t>that </a:t>
            </a:r>
            <a:r>
              <a:rPr dirty="0" sz="1800" spc="5">
                <a:latin typeface="Times New Roman"/>
                <a:cs typeface="Times New Roman"/>
              </a:rPr>
              <a:t>you </a:t>
            </a:r>
            <a:r>
              <a:rPr dirty="0" sz="1800">
                <a:latin typeface="Times New Roman"/>
                <a:cs typeface="Times New Roman"/>
              </a:rPr>
              <a:t>can easily identify it based on the service it provides. In </a:t>
            </a:r>
            <a:r>
              <a:rPr dirty="0" sz="1800" spc="-5">
                <a:latin typeface="Times New Roman"/>
                <a:cs typeface="Times New Roman"/>
              </a:rPr>
              <a:t>essence, </a:t>
            </a:r>
            <a:r>
              <a:rPr dirty="0" sz="1800">
                <a:latin typeface="Times New Roman"/>
                <a:cs typeface="Times New Roman"/>
              </a:rPr>
              <a:t> the encapsulated </a:t>
            </a:r>
            <a:r>
              <a:rPr dirty="0" sz="1800" spc="-5">
                <a:latin typeface="Times New Roman"/>
                <a:cs typeface="Times New Roman"/>
              </a:rPr>
              <a:t>process </a:t>
            </a:r>
            <a:r>
              <a:rPr dirty="0" sz="1800">
                <a:latin typeface="Times New Roman"/>
                <a:cs typeface="Times New Roman"/>
              </a:rPr>
              <a:t>could be a </a:t>
            </a:r>
            <a:r>
              <a:rPr dirty="0" sz="1800" spc="-5">
                <a:latin typeface="Times New Roman"/>
                <a:cs typeface="Times New Roman"/>
              </a:rPr>
              <a:t>business </a:t>
            </a:r>
            <a:r>
              <a:rPr dirty="0" sz="1800">
                <a:latin typeface="Times New Roman"/>
                <a:cs typeface="Times New Roman"/>
              </a:rPr>
              <a:t>service. This encapsulated virtual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machine </a:t>
            </a:r>
            <a:r>
              <a:rPr dirty="0" sz="1800">
                <a:latin typeface="Times New Roman"/>
                <a:cs typeface="Times New Roman"/>
              </a:rPr>
              <a:t>can be presented to an application </a:t>
            </a:r>
            <a:r>
              <a:rPr dirty="0" sz="1800" spc="-5">
                <a:latin typeface="Times New Roman"/>
                <a:cs typeface="Times New Roman"/>
              </a:rPr>
              <a:t>as </a:t>
            </a:r>
            <a:r>
              <a:rPr dirty="0" sz="1800">
                <a:latin typeface="Times New Roman"/>
                <a:cs typeface="Times New Roman"/>
              </a:rPr>
              <a:t>a complete </a:t>
            </a:r>
            <a:r>
              <a:rPr dirty="0" sz="1800" spc="-15">
                <a:latin typeface="Times New Roman"/>
                <a:cs typeface="Times New Roman"/>
              </a:rPr>
              <a:t>entity. </a:t>
            </a:r>
            <a:r>
              <a:rPr dirty="0" sz="1800">
                <a:latin typeface="Times New Roman"/>
                <a:cs typeface="Times New Roman"/>
              </a:rPr>
              <a:t>Therefore,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encapsulation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protect each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so</a:t>
            </a:r>
            <a:r>
              <a:rPr dirty="0" sz="1800">
                <a:latin typeface="Times New Roman"/>
                <a:cs typeface="Times New Roman"/>
              </a:rPr>
              <a:t> that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does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interfere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 another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1328" y="3526535"/>
            <a:ext cx="2706624" cy="2706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8654415" cy="5066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Using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Hypervisor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in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4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1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hypervisor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 operating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which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makes</a:t>
            </a:r>
            <a:r>
              <a:rPr dirty="0" sz="1800">
                <a:latin typeface="Times New Roman"/>
                <a:cs typeface="Times New Roman"/>
              </a:rPr>
              <a:t> things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happen in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orderly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manner.</a:t>
            </a:r>
            <a:endParaRPr sz="18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hypervisor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sits</a:t>
            </a:r>
            <a:r>
              <a:rPr dirty="0" sz="1800">
                <a:latin typeface="Times New Roman"/>
                <a:cs typeface="Times New Roman"/>
              </a:rPr>
              <a:t> at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lowest</a:t>
            </a:r>
            <a:r>
              <a:rPr dirty="0" sz="1800">
                <a:latin typeface="Times New Roman"/>
                <a:cs typeface="Times New Roman"/>
              </a:rPr>
              <a:t> levels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the hardware environment.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99770" marR="115697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>
                <a:latin typeface="Times New Roman"/>
                <a:cs typeface="Times New Roman"/>
              </a:rPr>
              <a:t>Because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 </a:t>
            </a:r>
            <a:r>
              <a:rPr dirty="0" sz="1800" spc="5">
                <a:latin typeface="Times New Roman"/>
                <a:cs typeface="Times New Roman"/>
              </a:rPr>
              <a:t>you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support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many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different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operating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environments,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hypervisor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becomes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 ideal delivery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mechanism.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marR="1701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hypervisor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lets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show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same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 lots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without having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physically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copy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onto each system.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>
                <a:latin typeface="Times New Roman"/>
                <a:cs typeface="Times New Roman"/>
              </a:rPr>
              <a:t>It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 designed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like a </a:t>
            </a:r>
            <a:r>
              <a:rPr dirty="0" sz="1800" spc="-5">
                <a:latin typeface="Times New Roman"/>
                <a:cs typeface="Times New Roman"/>
              </a:rPr>
              <a:t>mainframe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OS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rather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than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Windows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operating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hypervisor,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therefore,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schedules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amount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access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everything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guest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OSes</a:t>
            </a:r>
            <a:endParaRPr sz="18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Times New Roman"/>
                <a:cs typeface="Times New Roman"/>
              </a:rPr>
              <a:t>have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from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CPU,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20">
                <a:latin typeface="Times New Roman"/>
                <a:cs typeface="Times New Roman"/>
              </a:rPr>
              <a:t>memory,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disk I/O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any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other </a:t>
            </a:r>
            <a:r>
              <a:rPr dirty="0" sz="1800" spc="-5">
                <a:latin typeface="Times New Roman"/>
                <a:cs typeface="Times New Roman"/>
              </a:rPr>
              <a:t>I/O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mechanisms.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699770" marR="521334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 spc="-20">
                <a:latin typeface="Times New Roman"/>
                <a:cs typeface="Times New Roman"/>
              </a:rPr>
              <a:t>With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virtualization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technology,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5">
                <a:latin typeface="Times New Roman"/>
                <a:cs typeface="Times New Roman"/>
              </a:rPr>
              <a:t> set</a:t>
            </a:r>
            <a:r>
              <a:rPr dirty="0" sz="1800">
                <a:latin typeface="Times New Roman"/>
                <a:cs typeface="Times New Roman"/>
              </a:rPr>
              <a:t> up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hypervisor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split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physical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computer’s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resources.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9580" y="3052572"/>
            <a:ext cx="3692652" cy="20589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101205" cy="5248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latin typeface="Times New Roman"/>
                <a:cs typeface="Times New Roman"/>
              </a:rPr>
              <a:t>Types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of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Hypervisor: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  <a:tabLst>
                <a:tab pos="1440180" algn="l"/>
                <a:tab pos="2783205" algn="l"/>
                <a:tab pos="3702050" algn="l"/>
                <a:tab pos="4728210" algn="l"/>
                <a:tab pos="5619750" algn="l"/>
                <a:tab pos="5989955" algn="l"/>
                <a:tab pos="6459855" algn="l"/>
              </a:tabLst>
            </a:pPr>
            <a:r>
              <a:rPr dirty="0" sz="2000">
                <a:latin typeface="Times New Roman"/>
                <a:cs typeface="Times New Roman"/>
              </a:rPr>
              <a:t>Di</a:t>
            </a:r>
            <a:r>
              <a:rPr dirty="0" sz="2000" spc="-50">
                <a:latin typeface="Times New Roman"/>
                <a:cs typeface="Times New Roman"/>
              </a:rPr>
              <a:t>f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re</a:t>
            </a:r>
            <a:r>
              <a:rPr dirty="0" sz="2000" spc="-10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hy</a:t>
            </a:r>
            <a:r>
              <a:rPr dirty="0" sz="2000" spc="-10">
                <a:latin typeface="Times New Roman"/>
                <a:cs typeface="Times New Roman"/>
              </a:rPr>
              <a:t>p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 spc="-10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vi</a:t>
            </a:r>
            <a:r>
              <a:rPr dirty="0" sz="2000" spc="-15">
                <a:latin typeface="Times New Roman"/>
                <a:cs typeface="Times New Roman"/>
              </a:rPr>
              <a:t>s</a:t>
            </a:r>
            <a:r>
              <a:rPr dirty="0" sz="2000" spc="-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rs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5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up</a:t>
            </a:r>
            <a:r>
              <a:rPr dirty="0" sz="2000" spc="-10">
                <a:latin typeface="Times New Roman"/>
                <a:cs typeface="Times New Roman"/>
              </a:rPr>
              <a:t>p</a:t>
            </a:r>
            <a:r>
              <a:rPr dirty="0" sz="2000">
                <a:latin typeface="Times New Roman"/>
                <a:cs typeface="Times New Roman"/>
              </a:rPr>
              <a:t>ort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d</a:t>
            </a:r>
            <a:r>
              <a:rPr dirty="0" sz="2000" spc="-15">
                <a:latin typeface="Times New Roman"/>
                <a:cs typeface="Times New Roman"/>
              </a:rPr>
              <a:t>i</a:t>
            </a:r>
            <a:r>
              <a:rPr dirty="0" sz="2000" spc="-45">
                <a:latin typeface="Times New Roman"/>
                <a:cs typeface="Times New Roman"/>
              </a:rPr>
              <a:t>f</a:t>
            </a:r>
            <a:r>
              <a:rPr dirty="0" sz="2000">
                <a:latin typeface="Times New Roman"/>
                <a:cs typeface="Times New Roman"/>
              </a:rPr>
              <a:t>fer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nt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aspec</a:t>
            </a:r>
            <a:r>
              <a:rPr dirty="0" sz="2000" spc="-25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t</a:t>
            </a:r>
            <a:r>
              <a:rPr dirty="0" sz="2000" spc="-15">
                <a:latin typeface="Times New Roman"/>
                <a:cs typeface="Times New Roman"/>
              </a:rPr>
              <a:t>h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c</a:t>
            </a:r>
            <a:r>
              <a:rPr dirty="0" sz="2000" spc="-10">
                <a:latin typeface="Times New Roman"/>
                <a:cs typeface="Times New Roman"/>
              </a:rPr>
              <a:t>lou</a:t>
            </a:r>
            <a:r>
              <a:rPr dirty="0" sz="2000" spc="5">
                <a:latin typeface="Times New Roman"/>
                <a:cs typeface="Times New Roman"/>
              </a:rPr>
              <a:t>d</a:t>
            </a:r>
            <a:r>
              <a:rPr dirty="0" sz="200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Hypervisors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come 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several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types: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algn="just" marL="699770" marR="6350" indent="-342900">
              <a:lnSpc>
                <a:spcPct val="100000"/>
              </a:lnSpc>
              <a:buFont typeface="Arial MT"/>
              <a:buChar char="•"/>
              <a:tabLst>
                <a:tab pos="700405" algn="l"/>
              </a:tabLst>
            </a:pPr>
            <a:r>
              <a:rPr dirty="0" sz="2000" b="1">
                <a:latin typeface="Times New Roman"/>
                <a:cs typeface="Times New Roman"/>
              </a:rPr>
              <a:t>Native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hypervisors</a:t>
            </a:r>
            <a:r>
              <a:rPr dirty="0" sz="2000" spc="-5">
                <a:latin typeface="Times New Roman"/>
                <a:cs typeface="Times New Roman"/>
              </a:rPr>
              <a:t>,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which</a:t>
            </a:r>
            <a:r>
              <a:rPr dirty="0" sz="2000">
                <a:latin typeface="Times New Roman"/>
                <a:cs typeface="Times New Roman"/>
              </a:rPr>
              <a:t> sit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directly</a:t>
            </a:r>
            <a:r>
              <a:rPr dirty="0" sz="2000">
                <a:latin typeface="Times New Roman"/>
                <a:cs typeface="Times New Roman"/>
              </a:rPr>
              <a:t> on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hardware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platform, are most likely used </a:t>
            </a:r>
            <a:r>
              <a:rPr dirty="0" sz="2000" spc="-10">
                <a:latin typeface="Times New Roman"/>
                <a:cs typeface="Times New Roman"/>
              </a:rPr>
              <a:t>to </a:t>
            </a:r>
            <a:r>
              <a:rPr dirty="0" sz="2000" spc="-5">
                <a:latin typeface="Times New Roman"/>
                <a:cs typeface="Times New Roman"/>
              </a:rPr>
              <a:t>gain better performance for </a:t>
            </a:r>
            <a:r>
              <a:rPr dirty="0" sz="2000">
                <a:latin typeface="Times New Roman"/>
                <a:cs typeface="Times New Roman"/>
              </a:rPr>
              <a:t> individual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algn="just" marL="699770" marR="5080" indent="-342900">
              <a:lnSpc>
                <a:spcPct val="100000"/>
              </a:lnSpc>
              <a:buFont typeface="Arial MT"/>
              <a:buChar char="•"/>
              <a:tabLst>
                <a:tab pos="70040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Hosted</a:t>
            </a:r>
            <a:r>
              <a:rPr dirty="0" sz="200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hypervisors </a:t>
            </a:r>
            <a:r>
              <a:rPr dirty="0" sz="2000" spc="-5">
                <a:latin typeface="Times New Roman"/>
                <a:cs typeface="Times New Roman"/>
              </a:rPr>
              <a:t>run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as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5">
                <a:latin typeface="Times New Roman"/>
                <a:cs typeface="Times New Roman"/>
              </a:rPr>
              <a:t>distinct software layer</a:t>
            </a:r>
            <a:r>
              <a:rPr dirty="0" sz="2000" spc="49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above </a:t>
            </a:r>
            <a:r>
              <a:rPr dirty="0" sz="2000">
                <a:latin typeface="Times New Roman"/>
                <a:cs typeface="Times New Roman"/>
              </a:rPr>
              <a:t> both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>
                <a:latin typeface="Times New Roman"/>
                <a:cs typeface="Times New Roman"/>
              </a:rPr>
              <a:t> hardware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and</a:t>
            </a:r>
            <a:r>
              <a:rPr dirty="0" sz="2000">
                <a:latin typeface="Times New Roman"/>
                <a:cs typeface="Times New Roman"/>
              </a:rPr>
              <a:t> 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OS.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This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type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hypervisor</a:t>
            </a:r>
            <a:r>
              <a:rPr dirty="0" sz="2000" spc="49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useful both </a:t>
            </a:r>
            <a:r>
              <a:rPr dirty="0" sz="2000" spc="-10">
                <a:latin typeface="Times New Roman"/>
                <a:cs typeface="Times New Roman"/>
              </a:rPr>
              <a:t>in </a:t>
            </a:r>
            <a:r>
              <a:rPr dirty="0" sz="2000" spc="-5">
                <a:latin typeface="Times New Roman"/>
                <a:cs typeface="Times New Roman"/>
              </a:rPr>
              <a:t>private and </a:t>
            </a:r>
            <a:r>
              <a:rPr dirty="0" sz="2000" spc="-10">
                <a:latin typeface="Times New Roman"/>
                <a:cs typeface="Times New Roman"/>
              </a:rPr>
              <a:t>in </a:t>
            </a:r>
            <a:r>
              <a:rPr dirty="0" sz="2000">
                <a:latin typeface="Times New Roman"/>
                <a:cs typeface="Times New Roman"/>
              </a:rPr>
              <a:t>public </a:t>
            </a:r>
            <a:r>
              <a:rPr dirty="0" sz="2000" spc="-5">
                <a:latin typeface="Times New Roman"/>
                <a:cs typeface="Times New Roman"/>
              </a:rPr>
              <a:t>clouds </a:t>
            </a:r>
            <a:r>
              <a:rPr dirty="0" sz="2000" spc="-10">
                <a:latin typeface="Times New Roman"/>
                <a:cs typeface="Times New Roman"/>
              </a:rPr>
              <a:t>to </a:t>
            </a:r>
            <a:r>
              <a:rPr dirty="0" sz="2000" spc="-5">
                <a:latin typeface="Times New Roman"/>
                <a:cs typeface="Times New Roman"/>
              </a:rPr>
              <a:t>gain performance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improvements.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algn="just" marL="699770" marR="5080" indent="-342900">
              <a:lnSpc>
                <a:spcPct val="100000"/>
              </a:lnSpc>
              <a:buFont typeface="Arial MT"/>
              <a:buChar char="•"/>
              <a:tabLst>
                <a:tab pos="700405" algn="l"/>
              </a:tabLst>
            </a:pPr>
            <a:r>
              <a:rPr dirty="0" sz="2000" b="1">
                <a:latin typeface="Times New Roman"/>
                <a:cs typeface="Times New Roman"/>
              </a:rPr>
              <a:t>Embedded </a:t>
            </a:r>
            <a:r>
              <a:rPr dirty="0" sz="2000" spc="-5" b="1">
                <a:latin typeface="Times New Roman"/>
                <a:cs typeface="Times New Roman"/>
              </a:rPr>
              <a:t>hypervisors </a:t>
            </a:r>
            <a:r>
              <a:rPr dirty="0" sz="2000" spc="-5">
                <a:latin typeface="Times New Roman"/>
                <a:cs typeface="Times New Roman"/>
              </a:rPr>
              <a:t>are integrated into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5">
                <a:latin typeface="Times New Roman"/>
                <a:cs typeface="Times New Roman"/>
              </a:rPr>
              <a:t>processor on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separate </a:t>
            </a:r>
            <a:r>
              <a:rPr dirty="0" sz="2000" spc="-5">
                <a:latin typeface="Times New Roman"/>
                <a:cs typeface="Times New Roman"/>
              </a:rPr>
              <a:t>chip. </a:t>
            </a:r>
            <a:r>
              <a:rPr dirty="0" sz="2000">
                <a:latin typeface="Times New Roman"/>
                <a:cs typeface="Times New Roman"/>
              </a:rPr>
              <a:t>Using </a:t>
            </a:r>
            <a:r>
              <a:rPr dirty="0" sz="2000" spc="-10">
                <a:latin typeface="Times New Roman"/>
                <a:cs typeface="Times New Roman"/>
              </a:rPr>
              <a:t>this </a:t>
            </a:r>
            <a:r>
              <a:rPr dirty="0" sz="2000" spc="-5">
                <a:latin typeface="Times New Roman"/>
                <a:cs typeface="Times New Roman"/>
              </a:rPr>
              <a:t>type of hypervisor is </a:t>
            </a:r>
            <a:r>
              <a:rPr dirty="0" sz="2000">
                <a:latin typeface="Times New Roman"/>
                <a:cs typeface="Times New Roman"/>
              </a:rPr>
              <a:t>how a </a:t>
            </a:r>
            <a:r>
              <a:rPr dirty="0" sz="2000" spc="-5">
                <a:latin typeface="Times New Roman"/>
                <a:cs typeface="Times New Roman"/>
              </a:rPr>
              <a:t>service </a:t>
            </a:r>
            <a:r>
              <a:rPr dirty="0" sz="2000">
                <a:latin typeface="Times New Roman"/>
                <a:cs typeface="Times New Roman"/>
              </a:rPr>
              <a:t> provider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gains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performance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improvements.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8556" y="2801111"/>
            <a:ext cx="3511296" cy="25862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473315" cy="4944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imes New Roman"/>
                <a:cs typeface="Times New Roman"/>
              </a:rPr>
              <a:t>Virtualization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dirty="0" sz="2000" spc="-10">
                <a:latin typeface="Times New Roman"/>
                <a:cs typeface="Times New Roman"/>
              </a:rPr>
              <a:t>Virtualization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many</a:t>
            </a:r>
            <a:r>
              <a:rPr dirty="0" sz="2000">
                <a:latin typeface="Times New Roman"/>
                <a:cs typeface="Times New Roman"/>
              </a:rPr>
              <a:t> practical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following: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New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 </a:t>
            </a:r>
            <a:r>
              <a:rPr dirty="0" sz="2000">
                <a:latin typeface="Times New Roman"/>
                <a:cs typeface="Times New Roman"/>
              </a:rPr>
              <a:t>can be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setup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easily.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No need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invest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debugging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setups.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capability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recover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corruption.</a:t>
            </a:r>
            <a:endParaRPr sz="2000">
              <a:latin typeface="Times New Roman"/>
              <a:cs typeface="Times New Roman"/>
            </a:endParaRPr>
          </a:p>
          <a:p>
            <a:pPr marL="699770" marR="50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spc="-5">
                <a:latin typeface="Times New Roman"/>
                <a:cs typeface="Times New Roman"/>
              </a:rPr>
              <a:t>Relocating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migrating systems </a:t>
            </a:r>
            <a:r>
              <a:rPr dirty="0" sz="2000">
                <a:latin typeface="Times New Roman"/>
                <a:cs typeface="Times New Roman"/>
              </a:rPr>
              <a:t>with </a:t>
            </a:r>
            <a:r>
              <a:rPr dirty="0" sz="2000" spc="-5">
                <a:latin typeface="Times New Roman"/>
                <a:cs typeface="Times New Roman"/>
              </a:rPr>
              <a:t>ease. </a:t>
            </a:r>
            <a:r>
              <a:rPr dirty="0" sz="2000">
                <a:latin typeface="Times New Roman"/>
                <a:cs typeface="Times New Roman"/>
              </a:rPr>
              <a:t>For </a:t>
            </a:r>
            <a:r>
              <a:rPr dirty="0" sz="2000" spc="-5">
                <a:latin typeface="Times New Roman"/>
                <a:cs typeface="Times New Roman"/>
              </a:rPr>
              <a:t>example, moving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a </a:t>
            </a:r>
            <a:r>
              <a:rPr dirty="0" sz="2000" spc="-5">
                <a:latin typeface="Times New Roman"/>
                <a:cs typeface="Times New Roman"/>
              </a:rPr>
              <a:t>more </a:t>
            </a:r>
            <a:r>
              <a:rPr dirty="0" sz="2000">
                <a:latin typeface="Times New Roman"/>
                <a:cs typeface="Times New Roman"/>
              </a:rPr>
              <a:t>powerful </a:t>
            </a:r>
            <a:r>
              <a:rPr dirty="0" sz="2000" spc="-5">
                <a:latin typeface="Times New Roman"/>
                <a:cs typeface="Times New Roman"/>
              </a:rPr>
              <a:t>machine </a:t>
            </a:r>
            <a:r>
              <a:rPr dirty="0" sz="2000">
                <a:latin typeface="Times New Roman"/>
                <a:cs typeface="Times New Roman"/>
              </a:rPr>
              <a:t>can </a:t>
            </a:r>
            <a:r>
              <a:rPr dirty="0" sz="2000" spc="-5">
                <a:latin typeface="Times New Roman"/>
                <a:cs typeface="Times New Roman"/>
              </a:rPr>
              <a:t>simply </a:t>
            </a:r>
            <a:r>
              <a:rPr dirty="0" sz="2000">
                <a:latin typeface="Times New Roman"/>
                <a:cs typeface="Times New Roman"/>
              </a:rPr>
              <a:t>be a </a:t>
            </a:r>
            <a:r>
              <a:rPr dirty="0" sz="2000" spc="-5">
                <a:latin typeface="Times New Roman"/>
                <a:cs typeface="Times New Roman"/>
              </a:rPr>
              <a:t>matter </a:t>
            </a:r>
            <a:r>
              <a:rPr dirty="0" sz="2000">
                <a:latin typeface="Times New Roman"/>
                <a:cs typeface="Times New Roman"/>
              </a:rPr>
              <a:t>of taking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snapshot of a virtual </a:t>
            </a:r>
            <a:r>
              <a:rPr dirty="0" sz="2000" spc="-5">
                <a:latin typeface="Times New Roman"/>
                <a:cs typeface="Times New Roman"/>
              </a:rPr>
              <a:t>machine </a:t>
            </a:r>
            <a:r>
              <a:rPr dirty="0" sz="2000">
                <a:latin typeface="Times New Roman"/>
                <a:cs typeface="Times New Roman"/>
              </a:rPr>
              <a:t>and starting up a new virtual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snapshot.</a:t>
            </a:r>
            <a:endParaRPr sz="2000">
              <a:latin typeface="Times New Roman"/>
              <a:cs typeface="Times New Roman"/>
            </a:endParaRPr>
          </a:p>
          <a:p>
            <a:pPr marL="699770" marR="1206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ease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remote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management.</a:t>
            </a:r>
            <a:r>
              <a:rPr dirty="0" sz="2000">
                <a:latin typeface="Times New Roman"/>
                <a:cs typeface="Times New Roman"/>
              </a:rPr>
              <a:t> Physical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access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centers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tightly </a:t>
            </a:r>
            <a:r>
              <a:rPr dirty="0" sz="2000">
                <a:latin typeface="Times New Roman"/>
                <a:cs typeface="Times New Roman"/>
              </a:rPr>
              <a:t>controlled these days. The use of virtual </a:t>
            </a:r>
            <a:r>
              <a:rPr dirty="0" sz="2000" spc="-5">
                <a:latin typeface="Times New Roman"/>
                <a:cs typeface="Times New Roman"/>
              </a:rPr>
              <a:t>machines </a:t>
            </a:r>
            <a:r>
              <a:rPr dirty="0" sz="2000">
                <a:latin typeface="Times New Roman"/>
                <a:cs typeface="Times New Roman"/>
              </a:rPr>
              <a:t>greatly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reduces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 marL="699770" marR="540385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Multiple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</a:t>
            </a:r>
            <a:r>
              <a:rPr dirty="0" sz="2000">
                <a:latin typeface="Times New Roman"/>
                <a:cs typeface="Times New Roman"/>
              </a:rPr>
              <a:t> can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simultaneously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5">
                <a:latin typeface="Times New Roman"/>
                <a:cs typeface="Times New Roman"/>
              </a:rPr>
              <a:t> one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server.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0871" y="2005583"/>
            <a:ext cx="3249168" cy="32491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219950" cy="4639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Containers: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alternative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Machines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(VMs)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marR="4191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designed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virtualize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single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instead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entire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466725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example,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MySQL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container,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instance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the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939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Containers create an </a:t>
            </a:r>
            <a:r>
              <a:rPr dirty="0" sz="2000" spc="-5">
                <a:latin typeface="Times New Roman"/>
                <a:cs typeface="Times New Roman"/>
              </a:rPr>
              <a:t>isolation </a:t>
            </a:r>
            <a:r>
              <a:rPr dirty="0" sz="2000">
                <a:latin typeface="Times New Roman"/>
                <a:cs typeface="Times New Roman"/>
              </a:rPr>
              <a:t>at application </a:t>
            </a:r>
            <a:r>
              <a:rPr dirty="0" sz="2000" spc="-5">
                <a:latin typeface="Times New Roman"/>
                <a:cs typeface="Times New Roman"/>
              </a:rPr>
              <a:t>level </a:t>
            </a:r>
            <a:r>
              <a:rPr dirty="0" sz="2000">
                <a:latin typeface="Times New Roman"/>
                <a:cs typeface="Times New Roman"/>
              </a:rPr>
              <a:t>rather than at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server level. Therefore, any issues </a:t>
            </a:r>
            <a:r>
              <a:rPr dirty="0" sz="2000" spc="-5">
                <a:latin typeface="Times New Roman"/>
                <a:cs typeface="Times New Roman"/>
              </a:rPr>
              <a:t>like </a:t>
            </a:r>
            <a:r>
              <a:rPr dirty="0" sz="2000">
                <a:latin typeface="Times New Roman"/>
                <a:cs typeface="Times New Roman"/>
              </a:rPr>
              <a:t>over </a:t>
            </a:r>
            <a:r>
              <a:rPr dirty="0" sz="2000" spc="-5">
                <a:latin typeface="Times New Roman"/>
                <a:cs typeface="Times New Roman"/>
              </a:rPr>
              <a:t>consumption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affects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not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whole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618605" cy="2632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Objectives: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Objectives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module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>
                <a:latin typeface="Times New Roman"/>
                <a:cs typeface="Times New Roman"/>
              </a:rPr>
              <a:t>Describe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various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>
                <a:latin typeface="Times New Roman"/>
                <a:cs typeface="Times New Roman"/>
              </a:rPr>
              <a:t>Explain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>
                <a:latin typeface="Times New Roman"/>
                <a:cs typeface="Times New Roman"/>
              </a:rPr>
              <a:t>Discuss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impact</a:t>
            </a:r>
            <a:r>
              <a:rPr dirty="0" sz="2000">
                <a:latin typeface="Times New Roman"/>
                <a:cs typeface="Times New Roman"/>
              </a:rPr>
              <a:t> of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3135" y="3645408"/>
            <a:ext cx="6035040" cy="29504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0368915" cy="2229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latin typeface="Times New Roman"/>
                <a:cs typeface="Times New Roman"/>
              </a:rPr>
              <a:t>Virtual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Machines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Containers: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Times New Roman"/>
              <a:cs typeface="Times New Roman"/>
            </a:endParaRPr>
          </a:p>
          <a:p>
            <a:pPr marL="380365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Instead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virtualizing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BIOS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hardware,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like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machine,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containers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top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80365" marR="271145">
              <a:lnSpc>
                <a:spcPct val="100000"/>
              </a:lnSpc>
            </a:pPr>
            <a:r>
              <a:rPr dirty="0" sz="2000" spc="-10">
                <a:latin typeface="Times New Roman"/>
                <a:cs typeface="Times New Roman"/>
              </a:rPr>
              <a:t>However,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because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 </a:t>
            </a:r>
            <a:r>
              <a:rPr dirty="0" sz="2000" spc="5">
                <a:latin typeface="Times New Roman"/>
                <a:cs typeface="Times New Roman"/>
              </a:rPr>
              <a:t>not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 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utilize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extra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hardware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own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systems,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you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 </a:t>
            </a:r>
            <a:r>
              <a:rPr dirty="0" sz="2000" spc="-5">
                <a:latin typeface="Times New Roman"/>
                <a:cs typeface="Times New Roman"/>
              </a:rPr>
              <a:t>many</a:t>
            </a:r>
            <a:r>
              <a:rPr dirty="0" sz="2000">
                <a:latin typeface="Times New Roman"/>
                <a:cs typeface="Times New Roman"/>
              </a:rPr>
              <a:t> 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4×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6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×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number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5980" y="2859023"/>
            <a:ext cx="1946148" cy="19476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8440420" cy="5248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Advantages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of </a:t>
            </a:r>
            <a:r>
              <a:rPr dirty="0" sz="2400" spc="-5" b="1">
                <a:latin typeface="Times New Roman"/>
                <a:cs typeface="Times New Roman"/>
              </a:rPr>
              <a:t>Containers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over</a:t>
            </a:r>
            <a:r>
              <a:rPr dirty="0" sz="2400" spc="-110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Virtual </a:t>
            </a:r>
            <a:r>
              <a:rPr dirty="0" sz="2400" b="1">
                <a:latin typeface="Times New Roman"/>
                <a:cs typeface="Times New Roman"/>
              </a:rPr>
              <a:t>Machines:</a:t>
            </a:r>
            <a:endParaRPr sz="240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initiate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milliseconds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compared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initiate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imes New Roman"/>
                <a:cs typeface="Times New Roman"/>
              </a:rPr>
              <a:t>minutes.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5">
                <a:latin typeface="Times New Roman"/>
                <a:cs typeface="Times New Roman"/>
              </a:rPr>
              <a:t> less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resulting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faster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performance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ability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same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amount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space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taken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endParaRPr sz="200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45440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Disadvantages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Containers: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manage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especially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Times New Roman"/>
                <a:cs typeface="Times New Roman"/>
              </a:rPr>
              <a:t>large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number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88340" marR="391160" indent="-342900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potential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attack</a:t>
            </a:r>
            <a:r>
              <a:rPr dirty="0" sz="2000">
                <a:latin typeface="Times New Roman"/>
                <a:cs typeface="Times New Roman"/>
              </a:rPr>
              <a:t> surface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depending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5">
                <a:latin typeface="Times New Roman"/>
                <a:cs typeface="Times New Roman"/>
              </a:rPr>
              <a:t> permissions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given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0888" y="3485388"/>
            <a:ext cx="2484120" cy="13670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8630285" cy="5066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Level</a:t>
            </a:r>
            <a:r>
              <a:rPr dirty="0" sz="2400" spc="-1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g</a:t>
            </a:r>
            <a:r>
              <a:rPr dirty="0" sz="2400" spc="-50" b="1">
                <a:latin typeface="Times New Roman"/>
                <a:cs typeface="Times New Roman"/>
              </a:rPr>
              <a:t>r</a:t>
            </a:r>
            <a:r>
              <a:rPr dirty="0" sz="2400" b="1">
                <a:latin typeface="Times New Roman"/>
                <a:cs typeface="Times New Roman"/>
              </a:rPr>
              <a:t>eement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(</a:t>
            </a:r>
            <a:r>
              <a:rPr dirty="0" sz="2400" b="1">
                <a:latin typeface="Times New Roman"/>
                <a:cs typeface="Times New Roman"/>
              </a:rPr>
              <a:t>S</a:t>
            </a:r>
            <a:r>
              <a:rPr dirty="0" sz="2400" spc="-1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A)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224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Think </a:t>
            </a:r>
            <a:r>
              <a:rPr dirty="0" sz="1800" spc="-5">
                <a:latin typeface="Times New Roman"/>
                <a:cs typeface="Times New Roman"/>
              </a:rPr>
              <a:t>of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building a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new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home</a:t>
            </a:r>
            <a:r>
              <a:rPr dirty="0" sz="1800">
                <a:latin typeface="Times New Roman"/>
                <a:cs typeface="Times New Roman"/>
              </a:rPr>
              <a:t> or buying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new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car,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we expect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have </a:t>
            </a:r>
            <a:r>
              <a:rPr dirty="0" sz="1800">
                <a:latin typeface="Times New Roman"/>
                <a:cs typeface="Times New Roman"/>
              </a:rPr>
              <a:t>a blueprint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endParaRPr sz="1800">
              <a:latin typeface="Times New Roman"/>
              <a:cs typeface="Times New Roman"/>
            </a:endParaRPr>
          </a:p>
          <a:p>
            <a:pPr marL="68516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house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 warranty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given with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purchase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new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car.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85165" marR="40132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 spc="-5">
                <a:latin typeface="Times New Roman"/>
                <a:cs typeface="Times New Roman"/>
              </a:rPr>
              <a:t>A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service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level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agreement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(SLA)</a:t>
            </a:r>
            <a:r>
              <a:rPr dirty="0" sz="1800">
                <a:latin typeface="Times New Roman"/>
                <a:cs typeface="Times New Roman"/>
              </a:rPr>
              <a:t> serves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both a blueprint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warranty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8890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An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SLA</a:t>
            </a:r>
            <a:r>
              <a:rPr dirty="0" sz="1800" spc="-1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is</a:t>
            </a:r>
            <a:r>
              <a:rPr dirty="0" sz="1800" b="1">
                <a:latin typeface="Times New Roman"/>
                <a:cs typeface="Times New Roman"/>
              </a:rPr>
              <a:t> a contract between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service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provider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(either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internal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or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external)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and </a:t>
            </a:r>
            <a:r>
              <a:rPr dirty="0" sz="1800" spc="-434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the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end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user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that defines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the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level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of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service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expected</a:t>
            </a:r>
            <a:r>
              <a:rPr dirty="0" sz="1800" spc="-10" b="1">
                <a:latin typeface="Times New Roman"/>
                <a:cs typeface="Times New Roman"/>
              </a:rPr>
              <a:t> from</a:t>
            </a:r>
            <a:r>
              <a:rPr dirty="0" sz="1800" spc="-5" b="1">
                <a:latin typeface="Times New Roman"/>
                <a:cs typeface="Times New Roman"/>
              </a:rPr>
              <a:t> the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service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provider</a:t>
            </a:r>
            <a:r>
              <a:rPr dirty="0" sz="1800" spc="-5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18605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 spc="-5">
                <a:latin typeface="Times New Roman"/>
                <a:cs typeface="Times New Roman"/>
              </a:rPr>
              <a:t>SLAs </a:t>
            </a:r>
            <a:r>
              <a:rPr dirty="0" sz="1800">
                <a:latin typeface="Times New Roman"/>
                <a:cs typeface="Times New Roman"/>
              </a:rPr>
              <a:t>define what the customer </a:t>
            </a:r>
            <a:r>
              <a:rPr dirty="0" sz="1800" spc="-5">
                <a:latin typeface="Times New Roman"/>
                <a:cs typeface="Times New Roman"/>
              </a:rPr>
              <a:t>will </a:t>
            </a:r>
            <a:r>
              <a:rPr dirty="0" sz="1800">
                <a:latin typeface="Times New Roman"/>
                <a:cs typeface="Times New Roman"/>
              </a:rPr>
              <a:t>receive, not how the service </a:t>
            </a:r>
            <a:r>
              <a:rPr dirty="0" sz="1800" spc="-5">
                <a:latin typeface="Times New Roman"/>
                <a:cs typeface="Times New Roman"/>
              </a:rPr>
              <a:t>itself is </a:t>
            </a:r>
            <a:r>
              <a:rPr dirty="0" sz="1800">
                <a:latin typeface="Times New Roman"/>
                <a:cs typeface="Times New Roman"/>
              </a:rPr>
              <a:t>provided or </a:t>
            </a:r>
            <a:r>
              <a:rPr dirty="0" sz="1800" spc="-4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delivered.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508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 spc="-5">
                <a:latin typeface="Times New Roman"/>
                <a:cs typeface="Times New Roman"/>
              </a:rPr>
              <a:t>A`</a:t>
            </a:r>
            <a:r>
              <a:rPr dirty="0" sz="1800">
                <a:latin typeface="Times New Roman"/>
                <a:cs typeface="Times New Roman"/>
              </a:rPr>
              <a:t> telecom company's </a:t>
            </a:r>
            <a:r>
              <a:rPr dirty="0" sz="1800" spc="-5">
                <a:latin typeface="Times New Roman"/>
                <a:cs typeface="Times New Roman"/>
              </a:rPr>
              <a:t>SLA, </a:t>
            </a:r>
            <a:r>
              <a:rPr dirty="0" sz="1800">
                <a:latin typeface="Times New Roman"/>
                <a:cs typeface="Times New Roman"/>
              </a:rPr>
              <a:t>for example, </a:t>
            </a:r>
            <a:r>
              <a:rPr dirty="0" sz="1800" spc="-5">
                <a:latin typeface="Times New Roman"/>
                <a:cs typeface="Times New Roman"/>
              </a:rPr>
              <a:t>may promise </a:t>
            </a:r>
            <a:r>
              <a:rPr dirty="0" sz="1800">
                <a:latin typeface="Times New Roman"/>
                <a:cs typeface="Times New Roman"/>
              </a:rPr>
              <a:t>network availability of 99.999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percent (that </a:t>
            </a:r>
            <a:r>
              <a:rPr dirty="0" sz="1800" spc="-5">
                <a:latin typeface="Times New Roman"/>
                <a:cs typeface="Times New Roman"/>
              </a:rPr>
              <a:t>works </a:t>
            </a:r>
            <a:r>
              <a:rPr dirty="0" sz="1800">
                <a:latin typeface="Times New Roman"/>
                <a:cs typeface="Times New Roman"/>
              </a:rPr>
              <a:t>out to about five and a quarter </a:t>
            </a:r>
            <a:r>
              <a:rPr dirty="0" sz="1800" spc="-5">
                <a:latin typeface="Times New Roman"/>
                <a:cs typeface="Times New Roman"/>
              </a:rPr>
              <a:t>minutes </a:t>
            </a:r>
            <a:r>
              <a:rPr dirty="0" sz="1800">
                <a:latin typeface="Times New Roman"/>
                <a:cs typeface="Times New Roman"/>
              </a:rPr>
              <a:t>of downtime per </a:t>
            </a:r>
            <a:r>
              <a:rPr dirty="0" sz="1800" spc="-10">
                <a:latin typeface="Times New Roman"/>
                <a:cs typeface="Times New Roman"/>
              </a:rPr>
              <a:t>year, 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which can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still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too long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some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businesses),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allow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customer 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their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payment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given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percentage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if it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 achieved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usually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based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 the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8641" y="6209384"/>
            <a:ext cx="229933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800" spc="-5">
                <a:latin typeface="Times New Roman"/>
                <a:cs typeface="Times New Roman"/>
              </a:rPr>
              <a:t>magnitude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breach.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4711" y="4221479"/>
            <a:ext cx="2846831" cy="2135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3459" y="2505455"/>
            <a:ext cx="2958083" cy="9052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7263130" cy="5066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latin typeface="Times New Roman"/>
                <a:cs typeface="Times New Roman"/>
              </a:rPr>
              <a:t>Virtual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Private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(VPC)</a:t>
            </a:r>
            <a:endParaRPr sz="2400">
              <a:latin typeface="Times New Roman"/>
              <a:cs typeface="Times New Roman"/>
            </a:endParaRPr>
          </a:p>
          <a:p>
            <a:pPr marL="799465" marR="5080" indent="-457834">
              <a:lnSpc>
                <a:spcPct val="100000"/>
              </a:lnSpc>
              <a:spcBef>
                <a:spcPts val="2245"/>
              </a:spcBef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10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private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(VPC)</a:t>
            </a:r>
            <a:r>
              <a:rPr dirty="0" sz="1800">
                <a:latin typeface="Times New Roman"/>
                <a:cs typeface="Times New Roman"/>
              </a:rPr>
              <a:t> is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hybrid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model</a:t>
            </a:r>
            <a:r>
              <a:rPr dirty="0" sz="1800">
                <a:latin typeface="Times New Roman"/>
                <a:cs typeface="Times New Roman"/>
              </a:rPr>
              <a:t> of 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which a </a:t>
            </a:r>
            <a:r>
              <a:rPr dirty="0" sz="1800">
                <a:latin typeface="Times New Roman"/>
                <a:cs typeface="Times New Roman"/>
              </a:rPr>
              <a:t>private cloud solution </a:t>
            </a:r>
            <a:r>
              <a:rPr dirty="0" sz="1800" spc="-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provided within a public cloud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provider’s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infrastructure.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212090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is </a:t>
            </a:r>
            <a:r>
              <a:rPr dirty="0" sz="1800">
                <a:latin typeface="Times New Roman"/>
                <a:cs typeface="Times New Roman"/>
              </a:rPr>
              <a:t>a cloud computing </a:t>
            </a:r>
            <a:r>
              <a:rPr dirty="0" sz="1800" spc="-5">
                <a:latin typeface="Times New Roman"/>
                <a:cs typeface="Times New Roman"/>
              </a:rPr>
              <a:t>service </a:t>
            </a:r>
            <a:r>
              <a:rPr dirty="0" sz="1800">
                <a:latin typeface="Times New Roman"/>
                <a:cs typeface="Times New Roman"/>
              </a:rPr>
              <a:t>in which a public cloud provider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isolates a specific portion of their </a:t>
            </a:r>
            <a:r>
              <a:rPr dirty="0" sz="1800" spc="-5">
                <a:latin typeface="Times New Roman"/>
                <a:cs typeface="Times New Roman"/>
              </a:rPr>
              <a:t>public </a:t>
            </a:r>
            <a:r>
              <a:rPr dirty="0" sz="1800">
                <a:latin typeface="Times New Roman"/>
                <a:cs typeface="Times New Roman"/>
              </a:rPr>
              <a:t>cloud infrastructure to be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provisioned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private </a:t>
            </a:r>
            <a:r>
              <a:rPr dirty="0" sz="1800" spc="-5">
                <a:latin typeface="Times New Roman"/>
                <a:cs typeface="Times New Roman"/>
              </a:rPr>
              <a:t>use.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VPC</a:t>
            </a:r>
            <a:r>
              <a:rPr dirty="0" sz="1800">
                <a:latin typeface="Times New Roman"/>
                <a:cs typeface="Times New Roman"/>
              </a:rPr>
              <a:t> infrastructure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managed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public cloud vendor; </a:t>
            </a:r>
            <a:r>
              <a:rPr dirty="0" sz="1800" spc="-10">
                <a:latin typeface="Times New Roman"/>
                <a:cs typeface="Times New Roman"/>
              </a:rPr>
              <a:t>however, </a:t>
            </a:r>
            <a:r>
              <a:rPr dirty="0" sz="1800">
                <a:latin typeface="Times New Roman"/>
                <a:cs typeface="Times New Roman"/>
              </a:rPr>
              <a:t>the resources allocated to a </a:t>
            </a: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are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</a:t>
            </a:r>
            <a:r>
              <a:rPr dirty="0" sz="1800" spc="-5">
                <a:latin typeface="Times New Roman"/>
                <a:cs typeface="Times New Roman"/>
              </a:rPr>
              <a:t> shared</a:t>
            </a:r>
            <a:r>
              <a:rPr dirty="0" sz="1800">
                <a:latin typeface="Times New Roman"/>
                <a:cs typeface="Times New Roman"/>
              </a:rPr>
              <a:t> with any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other </a:t>
            </a:r>
            <a:r>
              <a:rPr dirty="0" sz="1800" spc="-15">
                <a:latin typeface="Times New Roman"/>
                <a:cs typeface="Times New Roman"/>
              </a:rPr>
              <a:t>customer.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267970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are specifically for those </a:t>
            </a:r>
            <a:r>
              <a:rPr dirty="0" sz="1800" spc="-5">
                <a:latin typeface="Times New Roman"/>
                <a:cs typeface="Times New Roman"/>
              </a:rPr>
              <a:t>who </a:t>
            </a:r>
            <a:r>
              <a:rPr dirty="0" sz="1800">
                <a:latin typeface="Times New Roman"/>
                <a:cs typeface="Times New Roman"/>
              </a:rPr>
              <a:t>want to benefit from cloud </a:t>
            </a:r>
            <a:r>
              <a:rPr dirty="0" sz="1800" spc="5">
                <a:latin typeface="Times New Roman"/>
                <a:cs typeface="Times New Roman"/>
              </a:rPr>
              <a:t>yet 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have </a:t>
            </a:r>
            <a:r>
              <a:rPr dirty="0" sz="1800" spc="-10">
                <a:latin typeface="Times New Roman"/>
                <a:cs typeface="Times New Roman"/>
              </a:rPr>
              <a:t>some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concerns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about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privacy,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security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loss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control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over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proprietary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260350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customers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given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dedicated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servers, virtual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networks,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and private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ID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addresses.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5461" y="6459118"/>
            <a:ext cx="6659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dirty="0" sz="1800">
                <a:latin typeface="Times New Roman"/>
                <a:cs typeface="Times New Roman"/>
              </a:rPr>
              <a:t>Ex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 spc="-10">
                <a:latin typeface="Times New Roman"/>
                <a:cs typeface="Times New Roman"/>
              </a:rPr>
              <a:t>m</a:t>
            </a:r>
            <a:r>
              <a:rPr dirty="0" sz="1800">
                <a:latin typeface="Times New Roman"/>
                <a:cs typeface="Times New Roman"/>
              </a:rPr>
              <a:t>pl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 spc="-5">
                <a:latin typeface="Times New Roman"/>
                <a:cs typeface="Times New Roman"/>
              </a:rPr>
              <a:t>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</a:t>
            </a:r>
            <a:r>
              <a:rPr dirty="0" sz="1800" spc="-15">
                <a:latin typeface="Times New Roman"/>
                <a:cs typeface="Times New Roman"/>
              </a:rPr>
              <a:t>P</a:t>
            </a:r>
            <a:r>
              <a:rPr dirty="0" sz="1800" spc="-5">
                <a:latin typeface="Times New Roman"/>
                <a:cs typeface="Times New Roman"/>
              </a:rPr>
              <a:t>Cs</a:t>
            </a:r>
            <a:r>
              <a:rPr dirty="0" sz="1800">
                <a:latin typeface="Times New Roman"/>
                <a:cs typeface="Times New Roman"/>
              </a:rPr>
              <a:t> in</a:t>
            </a:r>
            <a:r>
              <a:rPr dirty="0" sz="1800" spc="5">
                <a:latin typeface="Times New Roman"/>
                <a:cs typeface="Times New Roman"/>
              </a:rPr>
              <a:t>c</a:t>
            </a:r>
            <a:r>
              <a:rPr dirty="0" sz="1800">
                <a:latin typeface="Times New Roman"/>
                <a:cs typeface="Times New Roman"/>
              </a:rPr>
              <a:t>lude</a:t>
            </a:r>
            <a:r>
              <a:rPr dirty="0" sz="1800" spc="-1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</a:t>
            </a:r>
            <a:r>
              <a:rPr dirty="0" sz="1800" spc="-20">
                <a:latin typeface="Times New Roman"/>
                <a:cs typeface="Times New Roman"/>
              </a:rPr>
              <a:t>m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z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</a:t>
            </a:r>
            <a:r>
              <a:rPr dirty="0" sz="1800" spc="-15">
                <a:latin typeface="Times New Roman"/>
                <a:cs typeface="Times New Roman"/>
              </a:rPr>
              <a:t>P</a:t>
            </a:r>
            <a:r>
              <a:rPr dirty="0" sz="1800">
                <a:latin typeface="Times New Roman"/>
                <a:cs typeface="Times New Roman"/>
              </a:rPr>
              <a:t>C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Google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 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ngin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5004" y="2663951"/>
            <a:ext cx="3081528" cy="24353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879080" cy="5340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latin typeface="Times New Roman"/>
                <a:cs typeface="Times New Roman"/>
              </a:rPr>
              <a:t>Virtual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Private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799465" marR="5080" indent="-457834">
              <a:lnSpc>
                <a:spcPct val="100000"/>
              </a:lnSpc>
              <a:spcBef>
                <a:spcPts val="2245"/>
              </a:spcBef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10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private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(VPC)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hybrid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model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</a:t>
            </a:r>
            <a:r>
              <a:rPr dirty="0" sz="1800" spc="-5">
                <a:latin typeface="Times New Roman"/>
                <a:cs typeface="Times New Roman"/>
              </a:rPr>
              <a:t>which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 private cloud </a:t>
            </a:r>
            <a:r>
              <a:rPr dirty="0" sz="1800" spc="-5">
                <a:latin typeface="Times New Roman"/>
                <a:cs typeface="Times New Roman"/>
              </a:rPr>
              <a:t>solution </a:t>
            </a:r>
            <a:r>
              <a:rPr dirty="0" sz="1800">
                <a:latin typeface="Times New Roman"/>
                <a:cs typeface="Times New Roman"/>
              </a:rPr>
              <a:t>is provided </a:t>
            </a:r>
            <a:r>
              <a:rPr dirty="0" sz="1800" spc="-5">
                <a:latin typeface="Times New Roman"/>
                <a:cs typeface="Times New Roman"/>
              </a:rPr>
              <a:t>within </a:t>
            </a:r>
            <a:r>
              <a:rPr dirty="0" sz="1800">
                <a:latin typeface="Times New Roman"/>
                <a:cs typeface="Times New Roman"/>
              </a:rPr>
              <a:t>a public cloud </a:t>
            </a:r>
            <a:r>
              <a:rPr dirty="0" sz="1800" spc="-5">
                <a:latin typeface="Times New Roman"/>
                <a:cs typeface="Times New Roman"/>
              </a:rPr>
              <a:t>provider’s </a:t>
            </a:r>
            <a:r>
              <a:rPr dirty="0" sz="1800">
                <a:latin typeface="Times New Roman"/>
                <a:cs typeface="Times New Roman"/>
              </a:rPr>
              <a:t> infrastructure.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17780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is </a:t>
            </a:r>
            <a:r>
              <a:rPr dirty="0" sz="1800">
                <a:latin typeface="Times New Roman"/>
                <a:cs typeface="Times New Roman"/>
              </a:rPr>
              <a:t>a cloud computing </a:t>
            </a:r>
            <a:r>
              <a:rPr dirty="0" sz="1800" spc="-5">
                <a:latin typeface="Times New Roman"/>
                <a:cs typeface="Times New Roman"/>
              </a:rPr>
              <a:t>service </a:t>
            </a:r>
            <a:r>
              <a:rPr dirty="0" sz="1800">
                <a:latin typeface="Times New Roman"/>
                <a:cs typeface="Times New Roman"/>
              </a:rPr>
              <a:t>in which a public cloud provider </a:t>
            </a:r>
            <a:r>
              <a:rPr dirty="0" sz="1800" spc="-5">
                <a:latin typeface="Times New Roman"/>
                <a:cs typeface="Times New Roman"/>
              </a:rPr>
              <a:t>isolates </a:t>
            </a:r>
            <a:r>
              <a:rPr dirty="0" sz="1800">
                <a:latin typeface="Times New Roman"/>
                <a:cs typeface="Times New Roman"/>
              </a:rPr>
              <a:t>a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specific portion of their public cloud infrastructure to be provisioned for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private </a:t>
            </a:r>
            <a:r>
              <a:rPr dirty="0" sz="1800" spc="-5">
                <a:latin typeface="Times New Roman"/>
                <a:cs typeface="Times New Roman"/>
              </a:rPr>
              <a:t>use.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infrastructure </a:t>
            </a:r>
            <a:r>
              <a:rPr dirty="0" sz="1800" spc="-5">
                <a:latin typeface="Times New Roman"/>
                <a:cs typeface="Times New Roman"/>
              </a:rPr>
              <a:t>is managed </a:t>
            </a:r>
            <a:r>
              <a:rPr dirty="0" sz="1800">
                <a:latin typeface="Times New Roman"/>
                <a:cs typeface="Times New Roman"/>
              </a:rPr>
              <a:t>by a public cloud vendor;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however, </a:t>
            </a:r>
            <a:r>
              <a:rPr dirty="0" sz="1800">
                <a:latin typeface="Times New Roman"/>
                <a:cs typeface="Times New Roman"/>
              </a:rPr>
              <a:t>the resources allocated to a </a:t>
            </a: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are not shared with any other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customer.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are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specifically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those</a:t>
            </a:r>
            <a:r>
              <a:rPr dirty="0" sz="1800" spc="-5">
                <a:latin typeface="Times New Roman"/>
                <a:cs typeface="Times New Roman"/>
              </a:rPr>
              <a:t> who </a:t>
            </a:r>
            <a:r>
              <a:rPr dirty="0" sz="1800">
                <a:latin typeface="Times New Roman"/>
                <a:cs typeface="Times New Roman"/>
              </a:rPr>
              <a:t>want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benefit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yet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have</a:t>
            </a:r>
            <a:r>
              <a:rPr dirty="0" sz="1800" spc="-5">
                <a:latin typeface="Times New Roman"/>
                <a:cs typeface="Times New Roman"/>
              </a:rPr>
              <a:t> some</a:t>
            </a:r>
            <a:endParaRPr sz="1800">
              <a:latin typeface="Times New Roman"/>
              <a:cs typeface="Times New Roman"/>
            </a:endParaRPr>
          </a:p>
          <a:p>
            <a:pPr marL="79946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concerns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about </a:t>
            </a:r>
            <a:r>
              <a:rPr dirty="0" sz="1800" spc="-15">
                <a:latin typeface="Times New Roman"/>
                <a:cs typeface="Times New Roman"/>
              </a:rPr>
              <a:t>privacy,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security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loss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control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over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proprietary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799465" marR="31051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customers are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given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dedicated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servers, virtual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networks,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private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ID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addresses.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>
                <a:latin typeface="Times New Roman"/>
                <a:cs typeface="Times New Roman"/>
              </a:rPr>
              <a:t>Ex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 spc="-10">
                <a:latin typeface="Times New Roman"/>
                <a:cs typeface="Times New Roman"/>
              </a:rPr>
              <a:t>m</a:t>
            </a:r>
            <a:r>
              <a:rPr dirty="0" sz="1800">
                <a:latin typeface="Times New Roman"/>
                <a:cs typeface="Times New Roman"/>
              </a:rPr>
              <a:t>pl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 spc="-5">
                <a:latin typeface="Times New Roman"/>
                <a:cs typeface="Times New Roman"/>
              </a:rPr>
              <a:t>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</a:t>
            </a:r>
            <a:r>
              <a:rPr dirty="0" sz="1800" spc="-15">
                <a:latin typeface="Times New Roman"/>
                <a:cs typeface="Times New Roman"/>
              </a:rPr>
              <a:t>P</a:t>
            </a:r>
            <a:r>
              <a:rPr dirty="0" sz="1800" spc="-5">
                <a:latin typeface="Times New Roman"/>
                <a:cs typeface="Times New Roman"/>
              </a:rPr>
              <a:t>Cs</a:t>
            </a:r>
            <a:r>
              <a:rPr dirty="0" sz="1800">
                <a:latin typeface="Times New Roman"/>
                <a:cs typeface="Times New Roman"/>
              </a:rPr>
              <a:t> in</a:t>
            </a:r>
            <a:r>
              <a:rPr dirty="0" sz="1800" spc="5">
                <a:latin typeface="Times New Roman"/>
                <a:cs typeface="Times New Roman"/>
              </a:rPr>
              <a:t>c</a:t>
            </a:r>
            <a:r>
              <a:rPr dirty="0" sz="1800">
                <a:latin typeface="Times New Roman"/>
                <a:cs typeface="Times New Roman"/>
              </a:rPr>
              <a:t>lude</a:t>
            </a:r>
            <a:r>
              <a:rPr dirty="0" sz="1800" spc="-1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</a:t>
            </a:r>
            <a:r>
              <a:rPr dirty="0" sz="1800" spc="-20">
                <a:latin typeface="Times New Roman"/>
                <a:cs typeface="Times New Roman"/>
              </a:rPr>
              <a:t>m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z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</a:t>
            </a:r>
            <a:r>
              <a:rPr dirty="0" sz="1800" spc="-15">
                <a:latin typeface="Times New Roman"/>
                <a:cs typeface="Times New Roman"/>
              </a:rPr>
              <a:t>P</a:t>
            </a:r>
            <a:r>
              <a:rPr dirty="0" sz="1800">
                <a:latin typeface="Times New Roman"/>
                <a:cs typeface="Times New Roman"/>
              </a:rPr>
              <a:t>C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Google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 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ngin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048" y="2970276"/>
            <a:ext cx="7981188" cy="31470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4306570" cy="1590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Benefits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of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Virtual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Private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Bandwidth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Efficiency</a:t>
            </a:r>
            <a:endParaRPr sz="20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Performance</a:t>
            </a:r>
            <a:endParaRPr sz="20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344" y="2089404"/>
            <a:ext cx="8154924" cy="41589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22364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Networking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078720" cy="402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Networking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virtualized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just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like </a:t>
            </a: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resources.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spc="-75">
                <a:latin typeface="Times New Roman"/>
                <a:cs typeface="Times New Roman"/>
              </a:rPr>
              <a:t>To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uses</a:t>
            </a:r>
            <a:endParaRPr sz="2000">
              <a:latin typeface="Times New Roman"/>
              <a:cs typeface="Times New Roman"/>
            </a:endParaRPr>
          </a:p>
          <a:p>
            <a:pPr marL="68516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switches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separates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logical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partitions.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99465" marR="47942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like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LAN.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isolated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address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space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be divided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automatically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routed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subnets.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99465" marR="34353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2000" spc="-15">
                <a:latin typeface="Times New Roman"/>
                <a:cs typeface="Times New Roman"/>
              </a:rPr>
              <a:t>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LANS (VLANs)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 extension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enterprise’s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private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network.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 spc="-65">
                <a:latin typeface="Times New Roman"/>
                <a:cs typeface="Times New Roman"/>
              </a:rPr>
              <a:t>You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connect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 encrypted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Virtual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Private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(VPN)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connection.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9946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hypervisor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share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single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interface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">
                <a:latin typeface="Times New Roman"/>
                <a:cs typeface="Times New Roman"/>
              </a:rPr>
              <a:t> multiple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machines.</a:t>
            </a:r>
            <a:endParaRPr sz="2000">
              <a:latin typeface="Times New Roman"/>
              <a:cs typeface="Times New Roman"/>
            </a:endParaRPr>
          </a:p>
          <a:p>
            <a:pPr marL="79946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Each virtual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interfaces.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5280" y="2363723"/>
            <a:ext cx="3273552" cy="24521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6751955" cy="4334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Storage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overview</a:t>
            </a:r>
            <a:endParaRPr sz="2400">
              <a:latin typeface="Times New Roman"/>
              <a:cs typeface="Times New Roman"/>
            </a:endParaRPr>
          </a:p>
          <a:p>
            <a:pPr marL="685165" marR="508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IaaS storage can be very </a:t>
            </a:r>
            <a:r>
              <a:rPr dirty="0" sz="2000" spc="-5">
                <a:latin typeface="Times New Roman"/>
                <a:cs typeface="Times New Roman"/>
              </a:rPr>
              <a:t>complex. </a:t>
            </a:r>
            <a:r>
              <a:rPr dirty="0" sz="2000">
                <a:latin typeface="Times New Roman"/>
                <a:cs typeface="Times New Roman"/>
              </a:rPr>
              <a:t>It involves creating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pool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may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virtualized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tie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 up with orchestration to support cloud requirements such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 </a:t>
            </a:r>
            <a:r>
              <a:rPr dirty="0" sz="2000" spc="-5">
                <a:latin typeface="Times New Roman"/>
                <a:cs typeface="Times New Roman"/>
              </a:rPr>
              <a:t>moving </a:t>
            </a:r>
            <a:r>
              <a:rPr dirty="0" sz="2000">
                <a:latin typeface="Times New Roman"/>
                <a:cs typeface="Times New Roman"/>
              </a:rPr>
              <a:t>running VMs between servers and taking instant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snapshots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multi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terabyte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drives.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5165" marR="22225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Networked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generally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classified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way they are </a:t>
            </a:r>
            <a:r>
              <a:rPr dirty="0" sz="2000" spc="-5">
                <a:latin typeface="Times New Roman"/>
                <a:cs typeface="Times New Roman"/>
              </a:rPr>
              <a:t>consumed </a:t>
            </a:r>
            <a:r>
              <a:rPr dirty="0" sz="2000">
                <a:latin typeface="Times New Roman"/>
                <a:cs typeface="Times New Roman"/>
              </a:rPr>
              <a:t>and interfaced with on the </a:t>
            </a:r>
            <a:r>
              <a:rPr dirty="0" sz="2000" spc="-5">
                <a:latin typeface="Times New Roman"/>
                <a:cs typeface="Times New Roman"/>
              </a:rPr>
              <a:t>client </a:t>
            </a:r>
            <a:r>
              <a:rPr dirty="0" sz="2000">
                <a:latin typeface="Times New Roman"/>
                <a:cs typeface="Times New Roman"/>
              </a:rPr>
              <a:t> side.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thee types</a:t>
            </a:r>
            <a:r>
              <a:rPr dirty="0" sz="2000">
                <a:latin typeface="Times New Roman"/>
                <a:cs typeface="Times New Roman"/>
              </a:rPr>
              <a:t> 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 lvl="1" marL="1142365" indent="-343535">
              <a:lnSpc>
                <a:spcPct val="100000"/>
              </a:lnSpc>
              <a:buFont typeface="Arial MT"/>
              <a:buChar char="•"/>
              <a:tabLst>
                <a:tab pos="1142365" algn="l"/>
                <a:tab pos="1143000" algn="l"/>
              </a:tabLst>
            </a:pPr>
            <a:r>
              <a:rPr dirty="0" sz="2000" spc="-5">
                <a:latin typeface="Times New Roman"/>
                <a:cs typeface="Times New Roman"/>
              </a:rPr>
              <a:t>File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lvl="1" marL="1142365" indent="-343535">
              <a:lnSpc>
                <a:spcPct val="100000"/>
              </a:lnSpc>
              <a:buFont typeface="Arial MT"/>
              <a:buChar char="•"/>
              <a:tabLst>
                <a:tab pos="1142365" algn="l"/>
                <a:tab pos="1143000" algn="l"/>
              </a:tabLst>
            </a:pPr>
            <a:r>
              <a:rPr dirty="0" sz="2000">
                <a:latin typeface="Times New Roman"/>
                <a:cs typeface="Times New Roman"/>
              </a:rPr>
              <a:t>Block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lvl="1" marL="1142365" indent="-343535">
              <a:lnSpc>
                <a:spcPct val="100000"/>
              </a:lnSpc>
              <a:buFont typeface="Arial MT"/>
              <a:buChar char="•"/>
              <a:tabLst>
                <a:tab pos="1142365" algn="l"/>
                <a:tab pos="1143000" algn="l"/>
              </a:tabLst>
            </a:pPr>
            <a:r>
              <a:rPr dirty="0" sz="2000">
                <a:latin typeface="Times New Roman"/>
                <a:cs typeface="Times New Roman"/>
              </a:rPr>
              <a:t>Object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3451" y="3308603"/>
            <a:ext cx="7048500" cy="27279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9592310" cy="1910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File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Storage: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10">
                <a:latin typeface="Times New Roman"/>
                <a:cs typeface="Times New Roman"/>
              </a:rPr>
              <a:t>most </a:t>
            </a:r>
            <a:r>
              <a:rPr dirty="0" sz="2000" spc="-5">
                <a:latin typeface="Times New Roman"/>
                <a:cs typeface="Times New Roman"/>
              </a:rPr>
              <a:t>traditional service type is </a:t>
            </a:r>
            <a:r>
              <a:rPr dirty="0" sz="2000">
                <a:latin typeface="Times New Roman"/>
                <a:cs typeface="Times New Roman"/>
              </a:rPr>
              <a:t>a shared file </a:t>
            </a:r>
            <a:r>
              <a:rPr dirty="0" sz="2000" spc="-10">
                <a:latin typeface="Times New Roman"/>
                <a:cs typeface="Times New Roman"/>
              </a:rPr>
              <a:t>system, </a:t>
            </a:r>
            <a:r>
              <a:rPr dirty="0" sz="2000" spc="5">
                <a:latin typeface="Times New Roman"/>
                <a:cs typeface="Times New Roman"/>
              </a:rPr>
              <a:t>or </a:t>
            </a:r>
            <a:r>
              <a:rPr dirty="0" sz="2000" spc="-5">
                <a:latin typeface="Times New Roman"/>
                <a:cs typeface="Times New Roman"/>
              </a:rPr>
              <a:t>simply “file storage” </a:t>
            </a:r>
            <a:r>
              <a:rPr dirty="0" sz="2000">
                <a:latin typeface="Times New Roman"/>
                <a:cs typeface="Times New Roman"/>
              </a:rPr>
              <a:t>which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allows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access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folders.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two most</a:t>
            </a:r>
            <a:r>
              <a:rPr dirty="0" sz="2000">
                <a:latin typeface="Times New Roman"/>
                <a:cs typeface="Times New Roman"/>
              </a:rPr>
              <a:t> popular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file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protocols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 today are Network </a:t>
            </a:r>
            <a:r>
              <a:rPr dirty="0" sz="2000" spc="-5">
                <a:latin typeface="Times New Roman"/>
                <a:cs typeface="Times New Roman"/>
              </a:rPr>
              <a:t>File </a:t>
            </a:r>
            <a:r>
              <a:rPr dirty="0" sz="2000">
                <a:latin typeface="Times New Roman"/>
                <a:cs typeface="Times New Roman"/>
              </a:rPr>
              <a:t>System (NFS) and </a:t>
            </a:r>
            <a:r>
              <a:rPr dirty="0" sz="2000" spc="-5">
                <a:latin typeface="Times New Roman"/>
                <a:cs typeface="Times New Roman"/>
              </a:rPr>
              <a:t>SMB/CIFS </a:t>
            </a:r>
            <a:r>
              <a:rPr dirty="0" sz="2000">
                <a:latin typeface="Times New Roman"/>
                <a:cs typeface="Times New Roman"/>
              </a:rPr>
              <a:t>(Server Message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Block/Common </a:t>
            </a:r>
            <a:r>
              <a:rPr dirty="0" sz="2000">
                <a:latin typeface="Times New Roman"/>
                <a:cs typeface="Times New Roman"/>
              </a:rPr>
              <a:t>Internet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File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System).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547360" cy="2632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Outcome: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this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module,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expected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>
                <a:latin typeface="Times New Roman"/>
                <a:cs typeface="Times New Roman"/>
              </a:rPr>
              <a:t>Outline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various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>
                <a:latin typeface="Times New Roman"/>
                <a:cs typeface="Times New Roman"/>
              </a:rPr>
              <a:t>Discuss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 spc="-5">
                <a:latin typeface="Times New Roman"/>
                <a:cs typeface="Times New Roman"/>
              </a:rPr>
              <a:t>Determine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impact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5392" y="2109216"/>
            <a:ext cx="1153668" cy="11003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392" y="4544567"/>
            <a:ext cx="1213103" cy="11460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10059670" cy="5618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Block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Storage</a:t>
            </a:r>
            <a:endParaRPr sz="2400">
              <a:latin typeface="Times New Roman"/>
              <a:cs typeface="Times New Roman"/>
            </a:endParaRPr>
          </a:p>
          <a:p>
            <a:pPr marL="685165" marR="250190" indent="-343535">
              <a:lnSpc>
                <a:spcPct val="100000"/>
              </a:lnSpc>
              <a:spcBef>
                <a:spcPts val="1789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Block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devices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provide fixed-sized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raw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</a:t>
            </a:r>
            <a:r>
              <a:rPr dirty="0" sz="1800" spc="-15">
                <a:latin typeface="Times New Roman"/>
                <a:cs typeface="Times New Roman"/>
              </a:rPr>
              <a:t>capacity.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Each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volume can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treated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independent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disk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drive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controlled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 external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server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operating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most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common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examples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Block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Storage</a:t>
            </a:r>
            <a:r>
              <a:rPr dirty="0" sz="1800">
                <a:latin typeface="Times New Roman"/>
                <a:cs typeface="Times New Roman"/>
              </a:rPr>
              <a:t> are </a:t>
            </a:r>
            <a:r>
              <a:rPr dirty="0" sz="1800" spc="-10">
                <a:latin typeface="Times New Roman"/>
                <a:cs typeface="Times New Roman"/>
              </a:rPr>
              <a:t>SAN,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iSCSI,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local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disks.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Block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devices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typically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formatted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 file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like </a:t>
            </a:r>
            <a:r>
              <a:rPr dirty="0" sz="1800" spc="-60">
                <a:latin typeface="Times New Roman"/>
                <a:cs typeface="Times New Roman"/>
              </a:rPr>
              <a:t>FAT32,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NTFS,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EXT3, and </a:t>
            </a:r>
            <a:r>
              <a:rPr dirty="0" sz="1800" spc="5">
                <a:latin typeface="Times New Roman"/>
                <a:cs typeface="Times New Roman"/>
              </a:rPr>
              <a:t>EXT4</a:t>
            </a:r>
            <a:r>
              <a:rPr dirty="0" sz="1700" spc="5"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342265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Object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 marL="685165" marR="8509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kept 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object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devices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consist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object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 and metadata.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 can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kind of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such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photos,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videos, and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log </a:t>
            </a:r>
            <a:r>
              <a:rPr dirty="0" sz="1800" spc="-5">
                <a:latin typeface="Times New Roman"/>
                <a:cs typeface="Times New Roman"/>
              </a:rPr>
              <a:t>files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It c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>
                <a:latin typeface="Times New Roman"/>
                <a:cs typeface="Times New Roman"/>
              </a:rPr>
              <a:t>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 a</a:t>
            </a:r>
            <a:r>
              <a:rPr dirty="0" sz="1800" spc="5">
                <a:latin typeface="Times New Roman"/>
                <a:cs typeface="Times New Roman"/>
              </a:rPr>
              <a:t>c</a:t>
            </a:r>
            <a:r>
              <a:rPr dirty="0" sz="1800">
                <a:latin typeface="Times New Roman"/>
                <a:cs typeface="Times New Roman"/>
              </a:rPr>
              <a:t>c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 spc="-5">
                <a:latin typeface="Times New Roman"/>
                <a:cs typeface="Times New Roman"/>
              </a:rPr>
              <a:t>s</a:t>
            </a:r>
            <a:r>
              <a:rPr dirty="0" sz="1800" spc="-15">
                <a:latin typeface="Times New Roman"/>
                <a:cs typeface="Times New Roman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ed dir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c</a:t>
            </a:r>
            <a:r>
              <a:rPr dirty="0" sz="1800" spc="5">
                <a:latin typeface="Times New Roman"/>
                <a:cs typeface="Times New Roman"/>
              </a:rPr>
              <a:t>t</a:t>
            </a:r>
            <a:r>
              <a:rPr dirty="0" sz="1800">
                <a:latin typeface="Times New Roman"/>
                <a:cs typeface="Times New Roman"/>
              </a:rPr>
              <a:t>ly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through</a:t>
            </a:r>
            <a:r>
              <a:rPr dirty="0" sz="1800" spc="-1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</a:t>
            </a:r>
            <a:r>
              <a:rPr dirty="0" sz="1800" spc="-15">
                <a:latin typeface="Times New Roman"/>
                <a:cs typeface="Times New Roman"/>
              </a:rPr>
              <a:t>P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 http/ht</a:t>
            </a:r>
            <a:r>
              <a:rPr dirty="0" sz="1800" spc="5">
                <a:latin typeface="Times New Roman"/>
                <a:cs typeface="Times New Roman"/>
              </a:rPr>
              <a:t>t</a:t>
            </a:r>
            <a:r>
              <a:rPr dirty="0" sz="1800" spc="-5">
                <a:latin typeface="Times New Roman"/>
                <a:cs typeface="Times New Roman"/>
              </a:rPr>
              <a:t>ps.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9144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object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store  guarantees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data </a:t>
            </a:r>
            <a:r>
              <a:rPr dirty="0" sz="1800" spc="-5">
                <a:latin typeface="Times New Roman"/>
                <a:cs typeface="Times New Roman"/>
              </a:rPr>
              <a:t>will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 be lost.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Object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data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 replicated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across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different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 centers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offer</a:t>
            </a:r>
            <a:r>
              <a:rPr dirty="0" sz="1800" spc="-5">
                <a:latin typeface="Times New Roman"/>
                <a:cs typeface="Times New Roman"/>
              </a:rPr>
              <a:t> simple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web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services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interfaces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access.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5">
                <a:latin typeface="Times New Roman"/>
                <a:cs typeface="Times New Roman"/>
              </a:rPr>
              <a:t> is</a:t>
            </a:r>
            <a:r>
              <a:rPr dirty="0" sz="1800">
                <a:latin typeface="Times New Roman"/>
                <a:cs typeface="Times New Roman"/>
              </a:rPr>
              <a:t> ideal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store</a:t>
            </a:r>
            <a:r>
              <a:rPr dirty="0" sz="1800">
                <a:latin typeface="Times New Roman"/>
                <a:cs typeface="Times New Roman"/>
              </a:rPr>
              <a:t> unstructured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like </a:t>
            </a:r>
            <a:r>
              <a:rPr dirty="0" sz="1800" spc="-5">
                <a:latin typeface="Times New Roman"/>
                <a:cs typeface="Times New Roman"/>
              </a:rPr>
              <a:t>music,</a:t>
            </a:r>
            <a:r>
              <a:rPr dirty="0" sz="1800">
                <a:latin typeface="Times New Roman"/>
                <a:cs typeface="Times New Roman"/>
              </a:rPr>
              <a:t> image,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video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files.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7667" y="2135123"/>
            <a:ext cx="7046976" cy="3886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69545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Storage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3640" y="2622804"/>
            <a:ext cx="1403603" cy="14036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89464" y="4861559"/>
            <a:ext cx="1243583" cy="10104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806815" cy="5111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Security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issues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dirty="0" sz="2000" spc="-20">
                <a:latin typeface="Times New Roman"/>
                <a:cs typeface="Times New Roman"/>
              </a:rPr>
              <a:t>With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public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VMs.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issues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should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addressed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Leakage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Protection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Usage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Monitoring</a:t>
            </a:r>
            <a:endParaRPr sz="2000">
              <a:latin typeface="Times New Roman"/>
              <a:cs typeface="Times New Roman"/>
            </a:endParaRPr>
          </a:p>
          <a:p>
            <a:pPr marL="814069" marR="5080">
              <a:lnSpc>
                <a:spcPct val="100000"/>
              </a:lnSpc>
              <a:spcBef>
                <a:spcPts val="5"/>
              </a:spcBef>
            </a:pP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stored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IaaS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infrastructure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both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private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public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clouds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must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closely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monitored.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Logs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should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maintained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showing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when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were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accessed, </a:t>
            </a:r>
            <a:r>
              <a:rPr dirty="0" sz="1900" spc="-10">
                <a:latin typeface="Times New Roman"/>
                <a:cs typeface="Times New Roman"/>
              </a:rPr>
              <a:t>by </a:t>
            </a:r>
            <a:r>
              <a:rPr dirty="0" sz="1900" spc="-5">
                <a:latin typeface="Times New Roman"/>
                <a:cs typeface="Times New Roman"/>
              </a:rPr>
              <a:t> whom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from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where.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Policies for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information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need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be created and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deployed.</a:t>
            </a:r>
            <a:endParaRPr sz="1900">
              <a:latin typeface="Times New Roman"/>
              <a:cs typeface="Times New Roman"/>
            </a:endParaRPr>
          </a:p>
          <a:p>
            <a:pPr marL="814069">
              <a:lnSpc>
                <a:spcPct val="100000"/>
              </a:lnSpc>
              <a:spcBef>
                <a:spcPts val="5"/>
              </a:spcBef>
            </a:pPr>
            <a:r>
              <a:rPr dirty="0" sz="1900" spc="-5">
                <a:latin typeface="Times New Roman"/>
                <a:cs typeface="Times New Roman"/>
              </a:rPr>
              <a:t>In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addition,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transparent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process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can be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created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that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monitors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information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usage.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b="1">
                <a:latin typeface="Times New Roman"/>
                <a:cs typeface="Times New Roman"/>
              </a:rPr>
              <a:t>End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End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Logging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Reporting</a:t>
            </a:r>
            <a:endParaRPr sz="2000">
              <a:latin typeface="Times New Roman"/>
              <a:cs typeface="Times New Roman"/>
            </a:endParaRPr>
          </a:p>
          <a:p>
            <a:pPr marL="814069" marR="9525">
              <a:lnSpc>
                <a:spcPct val="100000"/>
              </a:lnSpc>
              <a:spcBef>
                <a:spcPts val="5"/>
              </a:spcBef>
            </a:pP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effective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deployment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IaaS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demands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comprehensive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logging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reporting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place.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Robust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logging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reporting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solutions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helps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keep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track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where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information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is,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who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accesses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it,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which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machines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are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handling it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and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which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storage </a:t>
            </a:r>
            <a:r>
              <a:rPr dirty="0" sz="1900">
                <a:latin typeface="Times New Roman"/>
                <a:cs typeface="Times New Roman"/>
              </a:rPr>
              <a:t> arrays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responsible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it.</a:t>
            </a:r>
            <a:r>
              <a:rPr dirty="0" sz="1900" spc="-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These solutions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important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service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management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optimization.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0280" y="5358384"/>
            <a:ext cx="854964" cy="8549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9528" y="3613403"/>
            <a:ext cx="696468" cy="7589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83495" y="1880616"/>
            <a:ext cx="1208531" cy="12085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8949055" cy="4885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1780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 b="1">
                <a:latin typeface="Times New Roman"/>
                <a:cs typeface="Times New Roman"/>
              </a:rPr>
              <a:t>Auth</a:t>
            </a:r>
            <a:r>
              <a:rPr dirty="0" sz="2000" b="1">
                <a:latin typeface="Times New Roman"/>
                <a:cs typeface="Times New Roman"/>
              </a:rPr>
              <a:t>entic</a:t>
            </a:r>
            <a:r>
              <a:rPr dirty="0" sz="2000" spc="-10" b="1">
                <a:latin typeface="Times New Roman"/>
                <a:cs typeface="Times New Roman"/>
              </a:rPr>
              <a:t>a</a:t>
            </a:r>
            <a:r>
              <a:rPr dirty="0" sz="2000" b="1">
                <a:latin typeface="Times New Roman"/>
                <a:cs typeface="Times New Roman"/>
              </a:rPr>
              <a:t>t</a:t>
            </a:r>
            <a:r>
              <a:rPr dirty="0" sz="2000" spc="-15" b="1">
                <a:latin typeface="Times New Roman"/>
                <a:cs typeface="Times New Roman"/>
              </a:rPr>
              <a:t>i</a:t>
            </a:r>
            <a:r>
              <a:rPr dirty="0" sz="2000" b="1">
                <a:latin typeface="Times New Roman"/>
                <a:cs typeface="Times New Roman"/>
              </a:rPr>
              <a:t>on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5" b="1">
                <a:latin typeface="Times New Roman"/>
                <a:cs typeface="Times New Roman"/>
              </a:rPr>
              <a:t>n</a:t>
            </a:r>
            <a:r>
              <a:rPr dirty="0" sz="2000" b="1">
                <a:latin typeface="Times New Roman"/>
                <a:cs typeface="Times New Roman"/>
              </a:rPr>
              <a:t>d</a:t>
            </a:r>
            <a:r>
              <a:rPr dirty="0" sz="2000" spc="-1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Auth</a:t>
            </a:r>
            <a:r>
              <a:rPr dirty="0" sz="2000" b="1">
                <a:latin typeface="Times New Roman"/>
                <a:cs typeface="Times New Roman"/>
              </a:rPr>
              <a:t>ori</a:t>
            </a:r>
            <a:r>
              <a:rPr dirty="0" sz="2000" spc="-15" b="1">
                <a:latin typeface="Times New Roman"/>
                <a:cs typeface="Times New Roman"/>
              </a:rPr>
              <a:t>z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5" b="1">
                <a:latin typeface="Times New Roman"/>
                <a:cs typeface="Times New Roman"/>
              </a:rPr>
              <a:t>t</a:t>
            </a:r>
            <a:r>
              <a:rPr dirty="0" sz="2000" b="1">
                <a:latin typeface="Times New Roman"/>
                <a:cs typeface="Times New Roman"/>
              </a:rPr>
              <a:t>ion</a:t>
            </a:r>
            <a:endParaRPr sz="2000">
              <a:latin typeface="Times New Roman"/>
              <a:cs typeface="Times New Roman"/>
            </a:endParaRPr>
          </a:p>
          <a:p>
            <a:pPr marL="799465" marR="10985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Robust </a:t>
            </a:r>
            <a:r>
              <a:rPr dirty="0" sz="2000" spc="-5">
                <a:latin typeface="Times New Roman"/>
                <a:cs typeface="Times New Roman"/>
              </a:rPr>
              <a:t>authentication </a:t>
            </a:r>
            <a:r>
              <a:rPr dirty="0" sz="2000">
                <a:latin typeface="Times New Roman"/>
                <a:cs typeface="Times New Roman"/>
              </a:rPr>
              <a:t>and authorization is essential for </a:t>
            </a:r>
            <a:r>
              <a:rPr dirty="0" sz="2000" spc="-5">
                <a:latin typeface="Times New Roman"/>
                <a:cs typeface="Times New Roman"/>
              </a:rPr>
              <a:t>effective </a:t>
            </a:r>
            <a:r>
              <a:rPr dirty="0" sz="2000">
                <a:latin typeface="Times New Roman"/>
                <a:cs typeface="Times New Roman"/>
              </a:rPr>
              <a:t>Data Loss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Prevention.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apart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login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password,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two-factor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multi-factor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authentication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must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added.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Infrastructure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Hardening</a:t>
            </a:r>
            <a:endParaRPr sz="2000">
              <a:latin typeface="Times New Roman"/>
              <a:cs typeface="Times New Roman"/>
            </a:endParaRPr>
          </a:p>
          <a:p>
            <a:pPr marL="799465" marR="508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hardening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applying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 </a:t>
            </a:r>
            <a:r>
              <a:rPr dirty="0" sz="2000">
                <a:latin typeface="Times New Roman"/>
                <a:cs typeface="Times New Roman"/>
              </a:rPr>
              <a:t>including: </a:t>
            </a:r>
            <a:r>
              <a:rPr dirty="0" sz="2000" spc="-50">
                <a:latin typeface="Times New Roman"/>
                <a:cs typeface="Times New Roman"/>
              </a:rPr>
              <a:t>Web </a:t>
            </a:r>
            <a:r>
              <a:rPr dirty="0" sz="2000">
                <a:latin typeface="Times New Roman"/>
                <a:cs typeface="Times New Roman"/>
              </a:rPr>
              <a:t>servers, application servers, identity and </a:t>
            </a:r>
            <a:r>
              <a:rPr dirty="0" sz="2000" spc="-5">
                <a:latin typeface="Times New Roman"/>
                <a:cs typeface="Times New Roman"/>
              </a:rPr>
              <a:t>access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 </a:t>
            </a:r>
            <a:r>
              <a:rPr dirty="0" sz="2000">
                <a:latin typeface="Times New Roman"/>
                <a:cs typeface="Times New Roman"/>
              </a:rPr>
              <a:t>solutions,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database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algn="just" marL="685165" indent="-343535">
              <a:lnSpc>
                <a:spcPct val="100000"/>
              </a:lnSpc>
              <a:buFont typeface="Arial MT"/>
              <a:buChar char="•"/>
              <a:tabLst>
                <a:tab pos="685800" algn="l"/>
              </a:tabLst>
            </a:pPr>
            <a:r>
              <a:rPr dirty="0" sz="2000" b="1">
                <a:latin typeface="Times New Roman"/>
                <a:cs typeface="Times New Roman"/>
              </a:rPr>
              <a:t>End-to-End</a:t>
            </a:r>
            <a:r>
              <a:rPr dirty="0" sz="2000" spc="-8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Encryption</a:t>
            </a:r>
            <a:endParaRPr sz="2000">
              <a:latin typeface="Times New Roman"/>
              <a:cs typeface="Times New Roman"/>
            </a:endParaRPr>
          </a:p>
          <a:p>
            <a:pPr algn="just" marL="799465" marR="38036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IaaS should </a:t>
            </a:r>
            <a:r>
              <a:rPr dirty="0" sz="2000" spc="-5">
                <a:latin typeface="Times New Roman"/>
                <a:cs typeface="Times New Roman"/>
              </a:rPr>
              <a:t>take </a:t>
            </a:r>
            <a:r>
              <a:rPr dirty="0" sz="2000">
                <a:latin typeface="Times New Roman"/>
                <a:cs typeface="Times New Roman"/>
              </a:rPr>
              <a:t>advantage of end-to-end encryption. The </a:t>
            </a:r>
            <a:r>
              <a:rPr dirty="0" sz="2000" spc="-5">
                <a:latin typeface="Times New Roman"/>
                <a:cs typeface="Times New Roman"/>
              </a:rPr>
              <a:t>entire </a:t>
            </a:r>
            <a:r>
              <a:rPr dirty="0" sz="2000">
                <a:latin typeface="Times New Roman"/>
                <a:cs typeface="Times New Roman"/>
              </a:rPr>
              <a:t>disk can be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encrypted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prevent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offline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attacks.</a:t>
            </a:r>
            <a:r>
              <a:rPr dirty="0" sz="2000" spc="-1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Also,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communication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host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OS 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should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encrypted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SSL/TLS.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1216" y="3762755"/>
            <a:ext cx="1278635" cy="6644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9231" y="5222747"/>
            <a:ext cx="1037844" cy="9448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03992" y="1885188"/>
            <a:ext cx="1053083" cy="10195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9711055" cy="5252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Data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Protection</a:t>
            </a:r>
            <a:endParaRPr sz="2400">
              <a:latin typeface="Times New Roman"/>
              <a:cs typeface="Times New Roman"/>
            </a:endParaRPr>
          </a:p>
          <a:p>
            <a:pPr marL="685165" marR="367665" indent="-343535">
              <a:lnSpc>
                <a:spcPct val="100000"/>
              </a:lnSpc>
              <a:spcBef>
                <a:spcPts val="178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900" spc="-5">
                <a:latin typeface="Times New Roman"/>
                <a:cs typeface="Times New Roman"/>
              </a:rPr>
              <a:t>Cloud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protection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>
                <a:latin typeface="Times New Roman"/>
                <a:cs typeface="Times New Roman"/>
              </a:rPr>
              <a:t>type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protection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model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used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protect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stored,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static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moving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in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cloud.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designed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implement</a:t>
            </a:r>
            <a:r>
              <a:rPr dirty="0" sz="1900" spc="4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optimal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storage,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protection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security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methodologies.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900" spc="-5">
                <a:latin typeface="Times New Roman"/>
                <a:cs typeface="Times New Roman"/>
              </a:rPr>
              <a:t>Cloud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protection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provides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 ensures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various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services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processes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such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as: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lvl="1" marL="1256665" marR="5080" indent="-457200">
              <a:lnSpc>
                <a:spcPct val="100000"/>
              </a:lnSpc>
              <a:buAutoNum type="arabicPeriod"/>
              <a:tabLst>
                <a:tab pos="1256665" algn="l"/>
                <a:tab pos="1257300" algn="l"/>
              </a:tabLst>
            </a:pPr>
            <a:r>
              <a:rPr dirty="0" sz="1900" spc="-5" b="1">
                <a:latin typeface="Times New Roman"/>
                <a:cs typeface="Times New Roman"/>
              </a:rPr>
              <a:t>Data</a:t>
            </a:r>
            <a:r>
              <a:rPr dirty="0" sz="1900" spc="25" b="1">
                <a:latin typeface="Times New Roman"/>
                <a:cs typeface="Times New Roman"/>
              </a:rPr>
              <a:t> </a:t>
            </a:r>
            <a:r>
              <a:rPr dirty="0" sz="1900" spc="-5" b="1">
                <a:latin typeface="Times New Roman"/>
                <a:cs typeface="Times New Roman"/>
              </a:rPr>
              <a:t>Integrity</a:t>
            </a:r>
            <a:r>
              <a:rPr dirty="0" sz="1900" spc="-5">
                <a:latin typeface="Times New Roman"/>
                <a:cs typeface="Times New Roman"/>
              </a:rPr>
              <a:t>: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are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 </a:t>
            </a:r>
            <a:r>
              <a:rPr dirty="0" sz="1900" spc="-15">
                <a:latin typeface="Times New Roman"/>
                <a:cs typeface="Times New Roman"/>
              </a:rPr>
              <a:t>same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form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its stored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version.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encryption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used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 secure data from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illegal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editing </a:t>
            </a:r>
            <a:r>
              <a:rPr dirty="0" sz="1900" spc="-10">
                <a:latin typeface="Times New Roman"/>
                <a:cs typeface="Times New Roman"/>
              </a:rPr>
              <a:t>and </a:t>
            </a:r>
            <a:r>
              <a:rPr dirty="0" sz="1900" spc="-5">
                <a:latin typeface="Times New Roman"/>
                <a:cs typeface="Times New Roman"/>
              </a:rPr>
              <a:t>corruption.</a:t>
            </a:r>
            <a:endParaRPr sz="1900">
              <a:latin typeface="Times New Roman"/>
              <a:cs typeface="Times New Roman"/>
            </a:endParaRPr>
          </a:p>
          <a:p>
            <a:pPr lvl="1" marL="1256665" marR="216535" indent="-457200">
              <a:lnSpc>
                <a:spcPct val="100000"/>
              </a:lnSpc>
              <a:buAutoNum type="arabicPeriod"/>
              <a:tabLst>
                <a:tab pos="1256665" algn="l"/>
                <a:tab pos="1257300" algn="l"/>
              </a:tabLst>
            </a:pPr>
            <a:r>
              <a:rPr dirty="0" sz="1900" spc="-5" b="1">
                <a:latin typeface="Times New Roman"/>
                <a:cs typeface="Times New Roman"/>
              </a:rPr>
              <a:t>Storage</a:t>
            </a:r>
            <a:r>
              <a:rPr dirty="0" sz="1900" b="1">
                <a:latin typeface="Times New Roman"/>
                <a:cs typeface="Times New Roman"/>
              </a:rPr>
              <a:t> </a:t>
            </a:r>
            <a:r>
              <a:rPr dirty="0" sz="1900" spc="-5" b="1">
                <a:latin typeface="Times New Roman"/>
                <a:cs typeface="Times New Roman"/>
              </a:rPr>
              <a:t>management</a:t>
            </a:r>
            <a:r>
              <a:rPr dirty="0" sz="1900" spc="-5">
                <a:latin typeface="Times New Roman"/>
                <a:cs typeface="Times New Roman"/>
              </a:rPr>
              <a:t>: The cloud infrastructure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5">
                <a:latin typeface="Times New Roman"/>
                <a:cs typeface="Times New Roman"/>
              </a:rPr>
              <a:t>must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provide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secure and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continuously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available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interface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access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required.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Logs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each data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access,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edit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 copying event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are maintained.</a:t>
            </a:r>
            <a:endParaRPr sz="1900">
              <a:latin typeface="Times New Roman"/>
              <a:cs typeface="Times New Roman"/>
            </a:endParaRPr>
          </a:p>
          <a:p>
            <a:pPr lvl="1" marL="1256665" marR="52069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56665" algn="l"/>
                <a:tab pos="1257300" algn="l"/>
              </a:tabLst>
            </a:pPr>
            <a:r>
              <a:rPr dirty="0" sz="1900" spc="-10" b="1">
                <a:latin typeface="Times New Roman"/>
                <a:cs typeface="Times New Roman"/>
              </a:rPr>
              <a:t>Infrastructure</a:t>
            </a:r>
            <a:r>
              <a:rPr dirty="0" sz="1900" spc="40" b="1">
                <a:latin typeface="Times New Roman"/>
                <a:cs typeface="Times New Roman"/>
              </a:rPr>
              <a:t> </a:t>
            </a:r>
            <a:r>
              <a:rPr dirty="0" sz="1900" spc="-5" b="1">
                <a:latin typeface="Times New Roman"/>
                <a:cs typeface="Times New Roman"/>
              </a:rPr>
              <a:t>security</a:t>
            </a:r>
            <a:r>
              <a:rPr dirty="0" sz="1900" spc="-5">
                <a:latin typeface="Times New Roman"/>
                <a:cs typeface="Times New Roman"/>
              </a:rPr>
              <a:t>: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These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collective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processes,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policies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measures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that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ensure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cloud/storage infrastructure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15">
                <a:latin typeface="Times New Roman"/>
                <a:cs typeface="Times New Roman"/>
              </a:rPr>
              <a:t>security.</a:t>
            </a:r>
            <a:endParaRPr sz="19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1950">
              <a:latin typeface="Times New Roman"/>
              <a:cs typeface="Times New Roman"/>
            </a:endParaRPr>
          </a:p>
          <a:p>
            <a:pPr marL="685165" marR="28194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900" spc="-5">
                <a:latin typeface="Times New Roman"/>
                <a:cs typeface="Times New Roman"/>
              </a:rPr>
              <a:t>Data Protection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Service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(DPaaS)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which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provides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managed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protection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services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stored cloud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 an</a:t>
            </a:r>
            <a:r>
              <a:rPr dirty="0" sz="1900" spc="-10">
                <a:latin typeface="Times New Roman"/>
                <a:cs typeface="Times New Roman"/>
              </a:rPr>
              <a:t> example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cloud data protection.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6156" y="2275332"/>
            <a:ext cx="3759707" cy="2819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163434" cy="426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Pricing:</a:t>
            </a:r>
            <a:endParaRPr sz="240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general,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pay-as-you-go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pricing.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marR="5080" indent="-342900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 spc="-10">
                <a:latin typeface="Times New Roman"/>
                <a:cs typeface="Times New Roman"/>
              </a:rPr>
              <a:t>However, </a:t>
            </a:r>
            <a:r>
              <a:rPr dirty="0" sz="2000">
                <a:latin typeface="Times New Roman"/>
                <a:cs typeface="Times New Roman"/>
              </a:rPr>
              <a:t>there are no standards when it </a:t>
            </a:r>
            <a:r>
              <a:rPr dirty="0" sz="2000" spc="-5">
                <a:latin typeface="Times New Roman"/>
                <a:cs typeface="Times New Roman"/>
              </a:rPr>
              <a:t>comes </a:t>
            </a:r>
            <a:r>
              <a:rPr dirty="0" sz="2000">
                <a:latin typeface="Times New Roman"/>
                <a:cs typeface="Times New Roman"/>
              </a:rPr>
              <a:t>to pricing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across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various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providers.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Therefore,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purchasing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decisions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difficult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consumers.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marR="138430" indent="-342900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cloud companies </a:t>
            </a:r>
            <a:r>
              <a:rPr dirty="0" sz="2000" spc="-10">
                <a:latin typeface="Times New Roman"/>
                <a:cs typeface="Times New Roman"/>
              </a:rPr>
              <a:t>may </a:t>
            </a:r>
            <a:r>
              <a:rPr dirty="0" sz="2000">
                <a:latin typeface="Times New Roman"/>
                <a:cs typeface="Times New Roman"/>
              </a:rPr>
              <a:t>break down pricing based on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whether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dedicated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 shared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multiple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tenants.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marR="36449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Costs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may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also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</a:t>
            </a:r>
            <a:r>
              <a:rPr dirty="0" sz="2000" spc="-5">
                <a:latin typeface="Times New Roman"/>
                <a:cs typeface="Times New Roman"/>
              </a:rPr>
              <a:t>split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networking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GB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77366" y="2284602"/>
          <a:ext cx="10293985" cy="4158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3925"/>
                <a:gridCol w="8090534"/>
              </a:tblGrid>
              <a:tr h="3771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800" b="1">
                          <a:latin typeface="Times New Roman"/>
                          <a:cs typeface="Times New Roman"/>
                        </a:rPr>
                        <a:t>Pricing</a:t>
                      </a:r>
                      <a:r>
                        <a:rPr dirty="0" sz="1800" spc="-6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b="1">
                          <a:latin typeface="Times New Roman"/>
                          <a:cs typeface="Times New Roman"/>
                        </a:rPr>
                        <a:t>Model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127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800" b="1"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1275">
                    <a:solidFill>
                      <a:srgbClr val="FFC000"/>
                    </a:solidFill>
                  </a:tcPr>
                </a:tc>
              </a:tr>
              <a:tr h="46951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On-demand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pricing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556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Billed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consumption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virtual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machines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 fixed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unit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price.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556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4612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Reserved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instances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Flat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fee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advance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discounted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rate.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4986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Spot</a:t>
                      </a:r>
                      <a:r>
                        <a:rPr dirty="0" sz="18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pricing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Customers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bid to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gain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access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resources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whose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price keeps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varying.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Prepaid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VM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access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 marR="1016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Customers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pay a single fixed fee to access a specifically sized instance for the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duration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 the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plan.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It can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also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recurring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monthly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plan.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During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this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duration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have unlimited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access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the</a:t>
                      </a:r>
                      <a:r>
                        <a:rPr dirty="0" sz="18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VM.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38365">
                <a:tc>
                  <a:txBody>
                    <a:bodyPr/>
                    <a:lstStyle/>
                    <a:p>
                      <a:pPr marL="91440" marR="348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Recurring</a:t>
                      </a:r>
                      <a:r>
                        <a:rPr dirty="0" sz="1800" spc="-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resource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pooling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 marR="8185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Customers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commit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purchase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 quantity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resources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(number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CPU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cores,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quantity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RAM)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 advance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on a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recurring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basis.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959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Prepaid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Consumption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69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 marR="19685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Customers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pay a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set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amount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at the beginning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term,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and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costs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of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consumption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debited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this prepaid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amount.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Can be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done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 a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recurring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plan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well.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69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11043920" cy="922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Pricing:</a:t>
            </a:r>
            <a:endParaRPr sz="2400">
              <a:latin typeface="Times New Roman"/>
              <a:cs typeface="Times New Roman"/>
            </a:endParaRPr>
          </a:p>
          <a:p>
            <a:pPr marL="403225">
              <a:lnSpc>
                <a:spcPct val="100000"/>
              </a:lnSpc>
              <a:spcBef>
                <a:spcPts val="1780"/>
              </a:spcBef>
            </a:pPr>
            <a:r>
              <a:rPr dirty="0" sz="2000">
                <a:latin typeface="Times New Roman"/>
                <a:cs typeface="Times New Roman"/>
              </a:rPr>
              <a:t>According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report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451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Research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Group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some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ways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7227" y="1653539"/>
            <a:ext cx="6917435" cy="46314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9500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Pricing: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6656" y="2607564"/>
            <a:ext cx="3401567" cy="22707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65660" y="633567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7351395" cy="4566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Migrating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to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the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Cloud:</a:t>
            </a:r>
            <a:endParaRPr sz="2400">
              <a:latin typeface="Times New Roman"/>
              <a:cs typeface="Times New Roman"/>
            </a:endParaRPr>
          </a:p>
          <a:p>
            <a:pPr marL="670560" marR="255904" indent="-342900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migration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process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moving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data,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applications </a:t>
            </a:r>
            <a:r>
              <a:rPr dirty="0" sz="2000" spc="-484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or other business elements </a:t>
            </a:r>
            <a:r>
              <a:rPr dirty="0" sz="2000" spc="-10" b="1">
                <a:latin typeface="Times New Roman"/>
                <a:cs typeface="Times New Roman"/>
              </a:rPr>
              <a:t>from </a:t>
            </a:r>
            <a:r>
              <a:rPr dirty="0" sz="2000" b="1">
                <a:latin typeface="Times New Roman"/>
                <a:cs typeface="Times New Roman"/>
              </a:rPr>
              <a:t>an organization's onsite 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computers to the cloud, or moving them </a:t>
            </a:r>
            <a:r>
              <a:rPr dirty="0" sz="2000" spc="-10" b="1">
                <a:latin typeface="Times New Roman"/>
                <a:cs typeface="Times New Roman"/>
              </a:rPr>
              <a:t>from </a:t>
            </a:r>
            <a:r>
              <a:rPr dirty="0" sz="2000" b="1">
                <a:latin typeface="Times New Roman"/>
                <a:cs typeface="Times New Roman"/>
              </a:rPr>
              <a:t>one cloud 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environment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another.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0560" marR="5080" indent="-342900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Moving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 business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elements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another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49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called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“</a:t>
            </a:r>
            <a:r>
              <a:rPr dirty="0" sz="2000" spc="-5" b="1">
                <a:latin typeface="Times New Roman"/>
                <a:cs typeface="Times New Roman"/>
              </a:rPr>
              <a:t>cloud-to-cloud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migration</a:t>
            </a:r>
            <a:r>
              <a:rPr dirty="0" sz="2000" spc="-5">
                <a:latin typeface="Times New Roman"/>
                <a:cs typeface="Times New Roman"/>
              </a:rPr>
              <a:t>”.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0560" marR="19050" indent="-342900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transitioning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called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“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migration</a:t>
            </a:r>
            <a:r>
              <a:rPr dirty="0" sz="2000">
                <a:latin typeface="Times New Roman"/>
                <a:cs typeface="Times New Roman"/>
              </a:rPr>
              <a:t>”.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successful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migration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670560">
              <a:lnSpc>
                <a:spcPct val="100000"/>
              </a:lnSpc>
            </a:pPr>
            <a:r>
              <a:rPr dirty="0" sz="2000" spc="-5" b="1">
                <a:latin typeface="Times New Roman"/>
                <a:cs typeface="Times New Roman"/>
              </a:rPr>
              <a:t>middleware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integration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tool.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6059" y="1984248"/>
            <a:ext cx="1476755" cy="8610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4828" y="4221479"/>
            <a:ext cx="1261872" cy="12344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27435" y="5964935"/>
            <a:ext cx="867155" cy="6385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6059" y="3332988"/>
            <a:ext cx="1370076" cy="7741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668" y="1143457"/>
            <a:ext cx="9615805" cy="4431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Migrating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to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the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Cloud:</a:t>
            </a:r>
            <a:endParaRPr sz="2400">
              <a:latin typeface="Times New Roman"/>
              <a:cs typeface="Times New Roman"/>
            </a:endParaRPr>
          </a:p>
          <a:p>
            <a:pPr marL="313055">
              <a:lnSpc>
                <a:spcPct val="100000"/>
              </a:lnSpc>
              <a:spcBef>
                <a:spcPts val="1560"/>
              </a:spcBef>
            </a:pPr>
            <a:r>
              <a:rPr dirty="0" sz="1800">
                <a:latin typeface="Times New Roman"/>
                <a:cs typeface="Times New Roman"/>
              </a:rPr>
              <a:t>There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three </a:t>
            </a:r>
            <a:r>
              <a:rPr dirty="0" sz="1800" spc="-5">
                <a:latin typeface="Times New Roman"/>
                <a:cs typeface="Times New Roman"/>
              </a:rPr>
              <a:t>common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approaches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migrate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on-premise</a:t>
            </a:r>
            <a:r>
              <a:rPr dirty="0" sz="1800">
                <a:latin typeface="Times New Roman"/>
                <a:cs typeface="Times New Roman"/>
              </a:rPr>
              <a:t> applications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cloud.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28090" indent="-458470">
              <a:lnSpc>
                <a:spcPct val="100000"/>
              </a:lnSpc>
              <a:buAutoNum type="arabicPeriod"/>
              <a:tabLst>
                <a:tab pos="1228090" algn="l"/>
                <a:tab pos="1228725" algn="l"/>
              </a:tabLst>
            </a:pPr>
            <a:r>
              <a:rPr dirty="0" sz="1800" b="1">
                <a:latin typeface="Times New Roman"/>
                <a:cs typeface="Times New Roman"/>
              </a:rPr>
              <a:t>Lift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and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Shift</a:t>
            </a:r>
            <a:endParaRPr sz="1800">
              <a:latin typeface="Times New Roman"/>
              <a:cs typeface="Times New Roman"/>
            </a:endParaRPr>
          </a:p>
          <a:p>
            <a:pPr marL="1228090" marR="508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Lift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Shift</a:t>
            </a:r>
            <a:r>
              <a:rPr dirty="0" sz="1800">
                <a:latin typeface="Times New Roman"/>
                <a:cs typeface="Times New Roman"/>
              </a:rPr>
              <a:t> approach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involves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exact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replication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in-house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the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cloud. There </a:t>
            </a:r>
            <a:r>
              <a:rPr dirty="0" sz="1800" spc="-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no change </a:t>
            </a:r>
            <a:r>
              <a:rPr dirty="0" sz="1800" spc="-5">
                <a:latin typeface="Times New Roman"/>
                <a:cs typeface="Times New Roman"/>
              </a:rPr>
              <a:t>made </a:t>
            </a:r>
            <a:r>
              <a:rPr dirty="0" sz="1800">
                <a:latin typeface="Times New Roman"/>
                <a:cs typeface="Times New Roman"/>
              </a:rPr>
              <a:t>to the code or the design of applications. It involves </a:t>
            </a:r>
            <a:r>
              <a:rPr dirty="0" sz="1800" spc="-5">
                <a:latin typeface="Times New Roman"/>
                <a:cs typeface="Times New Roman"/>
              </a:rPr>
              <a:t>much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lesser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time,</a:t>
            </a:r>
            <a:r>
              <a:rPr dirty="0" sz="1800">
                <a:latin typeface="Times New Roman"/>
                <a:cs typeface="Times New Roman"/>
              </a:rPr>
              <a:t> cost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complexity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when </a:t>
            </a:r>
            <a:r>
              <a:rPr dirty="0" sz="1800" spc="-5">
                <a:latin typeface="Times New Roman"/>
                <a:cs typeface="Times New Roman"/>
              </a:rPr>
              <a:t>compared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other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methods.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infrastructure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disaster recovery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common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migrated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using this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approach.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28090" indent="-45847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1228090" algn="l"/>
                <a:tab pos="1228725" algn="l"/>
              </a:tabLst>
            </a:pPr>
            <a:r>
              <a:rPr dirty="0" sz="1800" b="1">
                <a:latin typeface="Times New Roman"/>
                <a:cs typeface="Times New Roman"/>
              </a:rPr>
              <a:t>Refactoring</a:t>
            </a:r>
            <a:endParaRPr sz="1800">
              <a:latin typeface="Times New Roman"/>
              <a:cs typeface="Times New Roman"/>
            </a:endParaRPr>
          </a:p>
          <a:p>
            <a:pPr marL="122809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Refactoring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refers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changes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made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structure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the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source code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endParaRPr sz="1800">
              <a:latin typeface="Times New Roman"/>
              <a:cs typeface="Times New Roman"/>
            </a:endParaRPr>
          </a:p>
          <a:p>
            <a:pPr marL="122809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order</a:t>
            </a:r>
            <a:endParaRPr sz="1800">
              <a:latin typeface="Times New Roman"/>
              <a:cs typeface="Times New Roman"/>
            </a:endParaRPr>
          </a:p>
          <a:p>
            <a:pPr marL="1228090" marR="45593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make </a:t>
            </a:r>
            <a:r>
              <a:rPr dirty="0" sz="1800">
                <a:latin typeface="Times New Roman"/>
                <a:cs typeface="Times New Roman"/>
              </a:rPr>
              <a:t>it </a:t>
            </a:r>
            <a:r>
              <a:rPr dirty="0" sz="1800" spc="-5">
                <a:latin typeface="Times New Roman"/>
                <a:cs typeface="Times New Roman"/>
              </a:rPr>
              <a:t>more efficient. </a:t>
            </a:r>
            <a:r>
              <a:rPr dirty="0" sz="1800">
                <a:latin typeface="Times New Roman"/>
                <a:cs typeface="Times New Roman"/>
              </a:rPr>
              <a:t>The code </a:t>
            </a:r>
            <a:r>
              <a:rPr dirty="0" sz="1800" spc="-5">
                <a:latin typeface="Times New Roman"/>
                <a:cs typeface="Times New Roman"/>
              </a:rPr>
              <a:t>is modified such </a:t>
            </a:r>
            <a:r>
              <a:rPr dirty="0" sz="1800">
                <a:latin typeface="Times New Roman"/>
                <a:cs typeface="Times New Roman"/>
              </a:rPr>
              <a:t>that it </a:t>
            </a:r>
            <a:r>
              <a:rPr dirty="0" sz="1800" spc="-5">
                <a:latin typeface="Times New Roman"/>
                <a:cs typeface="Times New Roman"/>
              </a:rPr>
              <a:t>becomes more </a:t>
            </a:r>
            <a:r>
              <a:rPr dirty="0" sz="1800">
                <a:latin typeface="Times New Roman"/>
                <a:cs typeface="Times New Roman"/>
              </a:rPr>
              <a:t>scalable and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reusable</a:t>
            </a:r>
            <a:endParaRPr sz="1800">
              <a:latin typeface="Times New Roman"/>
              <a:cs typeface="Times New Roman"/>
            </a:endParaRPr>
          </a:p>
          <a:p>
            <a:pPr marL="122809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without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changing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functions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3730" y="5822696"/>
            <a:ext cx="884936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3.	Modernization</a:t>
            </a:r>
            <a:endParaRPr sz="18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modernization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approach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redesigns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ground-up,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thus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making</a:t>
            </a:r>
            <a:r>
              <a:rPr dirty="0" sz="1800">
                <a:latin typeface="Times New Roman"/>
                <a:cs typeface="Times New Roman"/>
              </a:rPr>
              <a:t> it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completely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flexible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environment.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3457"/>
            <a:ext cx="3904615" cy="2778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Contents</a:t>
            </a:r>
            <a:endParaRPr sz="24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Delivery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dirty="0" sz="2000">
                <a:latin typeface="Times New Roman"/>
                <a:cs typeface="Times New Roman"/>
              </a:rPr>
              <a:t>Platform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types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8176" y="5419344"/>
            <a:ext cx="2808731" cy="9372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0206355" cy="4566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 marL="784860" marR="21590" indent="-457200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4860" algn="l"/>
                <a:tab pos="785495" algn="l"/>
              </a:tabLst>
            </a:pPr>
            <a:r>
              <a:rPr dirty="0" sz="2000" b="1">
                <a:latin typeface="Times New Roman"/>
                <a:cs typeface="Times New Roman"/>
              </a:rPr>
              <a:t>Cost Savings </a:t>
            </a:r>
            <a:r>
              <a:rPr dirty="0" sz="2000">
                <a:latin typeface="Times New Roman"/>
                <a:cs typeface="Times New Roman"/>
              </a:rPr>
              <a:t>– </a:t>
            </a:r>
            <a:r>
              <a:rPr dirty="0" sz="2000" spc="-5">
                <a:latin typeface="Times New Roman"/>
                <a:cs typeface="Times New Roman"/>
              </a:rPr>
              <a:t>moving </a:t>
            </a:r>
            <a:r>
              <a:rPr dirty="0" sz="2000">
                <a:latin typeface="Times New Roman"/>
                <a:cs typeface="Times New Roman"/>
              </a:rPr>
              <a:t>to cloud </a:t>
            </a:r>
            <a:r>
              <a:rPr dirty="0" sz="2000" spc="-5">
                <a:latin typeface="Times New Roman"/>
                <a:cs typeface="Times New Roman"/>
              </a:rPr>
              <a:t>means </a:t>
            </a:r>
            <a:r>
              <a:rPr dirty="0" sz="2000">
                <a:latin typeface="Times New Roman"/>
                <a:cs typeface="Times New Roman"/>
              </a:rPr>
              <a:t>lower </a:t>
            </a:r>
            <a:r>
              <a:rPr dirty="0" sz="2000" spc="-5">
                <a:latin typeface="Times New Roman"/>
                <a:cs typeface="Times New Roman"/>
              </a:rPr>
              <a:t>Infrastructure </a:t>
            </a:r>
            <a:r>
              <a:rPr dirty="0" sz="2000">
                <a:latin typeface="Times New Roman"/>
                <a:cs typeface="Times New Roman"/>
              </a:rPr>
              <a:t>costs, no </a:t>
            </a:r>
            <a:r>
              <a:rPr dirty="0" sz="2000" spc="-5">
                <a:latin typeface="Times New Roman"/>
                <a:cs typeface="Times New Roman"/>
              </a:rPr>
              <a:t>maintenance </a:t>
            </a:r>
            <a:r>
              <a:rPr dirty="0" sz="2000">
                <a:latin typeface="Times New Roman"/>
                <a:cs typeface="Times New Roman"/>
              </a:rPr>
              <a:t>overhead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no need to </a:t>
            </a:r>
            <a:r>
              <a:rPr dirty="0" sz="2000" spc="5">
                <a:latin typeface="Times New Roman"/>
                <a:cs typeface="Times New Roman"/>
              </a:rPr>
              <a:t>worry </a:t>
            </a:r>
            <a:r>
              <a:rPr dirty="0" sz="2000">
                <a:latin typeface="Times New Roman"/>
                <a:cs typeface="Times New Roman"/>
              </a:rPr>
              <a:t>about ensuring </a:t>
            </a:r>
            <a:r>
              <a:rPr dirty="0" sz="2000" spc="-5">
                <a:latin typeface="Times New Roman"/>
                <a:cs typeface="Times New Roman"/>
              </a:rPr>
              <a:t>uptime. </a:t>
            </a:r>
            <a:r>
              <a:rPr dirty="0" sz="2000">
                <a:latin typeface="Times New Roman"/>
                <a:cs typeface="Times New Roman"/>
              </a:rPr>
              <a:t>The pay-as-you-go </a:t>
            </a:r>
            <a:r>
              <a:rPr dirty="0" sz="2000" spc="-5">
                <a:latin typeface="Times New Roman"/>
                <a:cs typeface="Times New Roman"/>
              </a:rPr>
              <a:t>model </a:t>
            </a:r>
            <a:r>
              <a:rPr dirty="0" sz="2000" spc="5">
                <a:latin typeface="Times New Roman"/>
                <a:cs typeface="Times New Roman"/>
              </a:rPr>
              <a:t>of </a:t>
            </a:r>
            <a:r>
              <a:rPr dirty="0" sz="2000">
                <a:latin typeface="Times New Roman"/>
                <a:cs typeface="Times New Roman"/>
              </a:rPr>
              <a:t>cloud </a:t>
            </a:r>
            <a:r>
              <a:rPr dirty="0" sz="2000" spc="-5">
                <a:latin typeface="Times New Roman"/>
                <a:cs typeface="Times New Roman"/>
              </a:rPr>
              <a:t>offers </a:t>
            </a:r>
            <a:r>
              <a:rPr dirty="0" sz="2000">
                <a:latin typeface="Times New Roman"/>
                <a:cs typeface="Times New Roman"/>
              </a:rPr>
              <a:t> significant cost savings since </a:t>
            </a:r>
            <a:r>
              <a:rPr dirty="0" sz="2000" spc="-5">
                <a:latin typeface="Times New Roman"/>
                <a:cs typeface="Times New Roman"/>
              </a:rPr>
              <a:t>organisations </a:t>
            </a:r>
            <a:r>
              <a:rPr dirty="0" sz="2000">
                <a:latin typeface="Times New Roman"/>
                <a:cs typeface="Times New Roman"/>
              </a:rPr>
              <a:t>pay only for what they use. The IaaS </a:t>
            </a:r>
            <a:r>
              <a:rPr dirty="0" sz="2000" spc="-5">
                <a:latin typeface="Times New Roman"/>
                <a:cs typeface="Times New Roman"/>
              </a:rPr>
              <a:t>model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demands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upfront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charges,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bandwidth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utilization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minimum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term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commitments.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784860" marR="5080" indent="-457200">
              <a:lnSpc>
                <a:spcPct val="100000"/>
              </a:lnSpc>
              <a:buAutoNum type="arabicPeriod"/>
              <a:tabLst>
                <a:tab pos="784860" algn="l"/>
                <a:tab pos="785495" algn="l"/>
                <a:tab pos="3833495" algn="l"/>
              </a:tabLst>
            </a:pPr>
            <a:r>
              <a:rPr dirty="0" sz="2000" b="1">
                <a:latin typeface="Times New Roman"/>
                <a:cs typeface="Times New Roman"/>
              </a:rPr>
              <a:t>Scalability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5" b="1">
                <a:latin typeface="Times New Roman"/>
                <a:cs typeface="Times New Roman"/>
              </a:rPr>
              <a:t> Flexibility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-	the</a:t>
            </a:r>
            <a:r>
              <a:rPr dirty="0" sz="2000" spc="-5">
                <a:latin typeface="Times New Roman"/>
                <a:cs typeface="Times New Roman"/>
              </a:rPr>
              <a:t> most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important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 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ability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scale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down depending on the </a:t>
            </a:r>
            <a:r>
              <a:rPr dirty="0" sz="2000" spc="-10">
                <a:latin typeface="Times New Roman"/>
                <a:cs typeface="Times New Roman"/>
              </a:rPr>
              <a:t>enterprise’s </a:t>
            </a:r>
            <a:r>
              <a:rPr dirty="0" sz="2000" spc="-5">
                <a:latin typeface="Times New Roman"/>
                <a:cs typeface="Times New Roman"/>
              </a:rPr>
              <a:t>requirements. </a:t>
            </a:r>
            <a:r>
              <a:rPr dirty="0" sz="2000">
                <a:latin typeface="Times New Roman"/>
                <a:cs typeface="Times New Roman"/>
              </a:rPr>
              <a:t>This on </a:t>
            </a:r>
            <a:r>
              <a:rPr dirty="0" sz="2000" spc="-5">
                <a:latin typeface="Times New Roman"/>
                <a:cs typeface="Times New Roman"/>
              </a:rPr>
              <a:t>demand scalability </a:t>
            </a:r>
            <a:r>
              <a:rPr dirty="0" sz="2000">
                <a:latin typeface="Times New Roman"/>
                <a:cs typeface="Times New Roman"/>
              </a:rPr>
              <a:t>results in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flexibility and </a:t>
            </a:r>
            <a:r>
              <a:rPr dirty="0" sz="2000" spc="-5">
                <a:latin typeface="Times New Roman"/>
                <a:cs typeface="Times New Roman"/>
              </a:rPr>
              <a:t>agility </a:t>
            </a:r>
            <a:r>
              <a:rPr dirty="0" sz="2000">
                <a:latin typeface="Times New Roman"/>
                <a:cs typeface="Times New Roman"/>
              </a:rPr>
              <a:t>to respond to changing </a:t>
            </a:r>
            <a:r>
              <a:rPr dirty="0" sz="2000" spc="-5">
                <a:latin typeface="Times New Roman"/>
                <a:cs typeface="Times New Roman"/>
              </a:rPr>
              <a:t>opportunities. </a:t>
            </a:r>
            <a:r>
              <a:rPr dirty="0" sz="2000">
                <a:latin typeface="Times New Roman"/>
                <a:cs typeface="Times New Roman"/>
              </a:rPr>
              <a:t>This </a:t>
            </a:r>
            <a:r>
              <a:rPr dirty="0" sz="2000" spc="-5">
                <a:latin typeface="Times New Roman"/>
                <a:cs typeface="Times New Roman"/>
              </a:rPr>
              <a:t>scalability also </a:t>
            </a:r>
            <a:r>
              <a:rPr dirty="0" sz="2000">
                <a:latin typeface="Times New Roman"/>
                <a:cs typeface="Times New Roman"/>
              </a:rPr>
              <a:t>help in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building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dismantling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development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algn="just" marL="784860" marR="15240" indent="-457200">
              <a:lnSpc>
                <a:spcPct val="100000"/>
              </a:lnSpc>
              <a:buAutoNum type="arabicPeriod"/>
              <a:tabLst>
                <a:tab pos="785495" algn="l"/>
              </a:tabLst>
            </a:pPr>
            <a:r>
              <a:rPr dirty="0" sz="2000" b="1">
                <a:latin typeface="Times New Roman"/>
                <a:cs typeface="Times New Roman"/>
              </a:rPr>
              <a:t>Faster</a:t>
            </a:r>
            <a:r>
              <a:rPr dirty="0" sz="2000" spc="-90" b="1">
                <a:latin typeface="Times New Roman"/>
                <a:cs typeface="Times New Roman"/>
              </a:rPr>
              <a:t> </a:t>
            </a:r>
            <a:r>
              <a:rPr dirty="0" sz="2000" spc="-15" b="1">
                <a:latin typeface="Times New Roman"/>
                <a:cs typeface="Times New Roman"/>
              </a:rPr>
              <a:t>Time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Market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 </a:t>
            </a:r>
            <a:r>
              <a:rPr dirty="0" sz="2000" spc="-10">
                <a:latin typeface="Times New Roman"/>
                <a:cs typeface="Times New Roman"/>
              </a:rPr>
              <a:t>time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market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best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way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beat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competition.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scalability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flexibility IaaS provides can help in the </a:t>
            </a:r>
            <a:r>
              <a:rPr dirty="0" sz="2000" spc="-5">
                <a:latin typeface="Times New Roman"/>
                <a:cs typeface="Times New Roman"/>
              </a:rPr>
              <a:t>getting </a:t>
            </a:r>
            <a:r>
              <a:rPr dirty="0" sz="2000">
                <a:latin typeface="Times New Roman"/>
                <a:cs typeface="Times New Roman"/>
              </a:rPr>
              <a:t>the job done faster and get the service or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rapidly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market.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241915" cy="3956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 marL="784860" indent="-457834">
              <a:lnSpc>
                <a:spcPct val="100000"/>
              </a:lnSpc>
              <a:spcBef>
                <a:spcPts val="1664"/>
              </a:spcBef>
              <a:buAutoNum type="arabicPeriod" startAt="4"/>
              <a:tabLst>
                <a:tab pos="784860" algn="l"/>
                <a:tab pos="785495" algn="l"/>
              </a:tabLst>
            </a:pPr>
            <a:r>
              <a:rPr dirty="0" sz="2000" b="1">
                <a:latin typeface="Times New Roman"/>
                <a:cs typeface="Times New Roman"/>
              </a:rPr>
              <a:t>Support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for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DR,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BC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high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availability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4"/>
            </a:pPr>
            <a:endParaRPr sz="2050">
              <a:latin typeface="Times New Roman"/>
              <a:cs typeface="Times New Roman"/>
            </a:endParaRPr>
          </a:p>
          <a:p>
            <a:pPr marL="784860" marR="37084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Every enterprise requires a Disaster Recovery and Business Continuity plan in place.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However,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technology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behind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these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often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expensive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location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becomes more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difficult.</a:t>
            </a:r>
            <a:endParaRPr sz="2000">
              <a:latin typeface="Times New Roman"/>
              <a:cs typeface="Times New Roman"/>
            </a:endParaRPr>
          </a:p>
          <a:p>
            <a:pPr marL="784860" marR="9461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consolidated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Disaster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Recovery</a:t>
            </a:r>
            <a:r>
              <a:rPr dirty="0" sz="2000" spc="-5">
                <a:latin typeface="Times New Roman"/>
                <a:cs typeface="Times New Roman"/>
              </a:rPr>
              <a:t> infrastructure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ensures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recovery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 loss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4860" indent="-457834">
              <a:lnSpc>
                <a:spcPct val="100000"/>
              </a:lnSpc>
              <a:buAutoNum type="arabicPeriod" startAt="5"/>
              <a:tabLst>
                <a:tab pos="784860" algn="l"/>
                <a:tab pos="785495" algn="l"/>
              </a:tabLst>
            </a:pPr>
            <a:r>
              <a:rPr dirty="0" sz="2000" b="1">
                <a:latin typeface="Times New Roman"/>
                <a:cs typeface="Times New Roman"/>
              </a:rPr>
              <a:t>Focus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on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business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growth</a:t>
            </a:r>
            <a:endParaRPr sz="2000">
              <a:latin typeface="Times New Roman"/>
              <a:cs typeface="Times New Roman"/>
            </a:endParaRPr>
          </a:p>
          <a:p>
            <a:pPr marL="784860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Moving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saves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precious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time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being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deal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">
                <a:latin typeface="Times New Roman"/>
                <a:cs typeface="Times New Roman"/>
              </a:rPr>
              <a:t> maintenance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issues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focus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growth.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219" y="5012435"/>
            <a:ext cx="2808731" cy="938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52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7104" y="4806696"/>
            <a:ext cx="1600200" cy="1600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40568" y="3631691"/>
            <a:ext cx="821435" cy="7269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21695" y="1944623"/>
            <a:ext cx="1318259" cy="6629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5668" y="1143457"/>
            <a:ext cx="10137140" cy="5480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Risks: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Privacy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Security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in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784860" marR="5080">
              <a:lnSpc>
                <a:spcPct val="100000"/>
              </a:lnSpc>
            </a:pPr>
            <a:r>
              <a:rPr dirty="0" sz="2000" spc="5">
                <a:latin typeface="Times New Roman"/>
                <a:cs typeface="Times New Roman"/>
              </a:rPr>
              <a:t>One </a:t>
            </a:r>
            <a:r>
              <a:rPr dirty="0" sz="2000">
                <a:latin typeface="Times New Roman"/>
                <a:cs typeface="Times New Roman"/>
              </a:rPr>
              <a:t>of the biggest concerns a business has while adopting IaaS is the security of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confidential enterprise data and information. The </a:t>
            </a:r>
            <a:r>
              <a:rPr dirty="0" sz="2000" spc="-5">
                <a:latin typeface="Times New Roman"/>
                <a:cs typeface="Times New Roman"/>
              </a:rPr>
              <a:t>credibility </a:t>
            </a:r>
            <a:r>
              <a:rPr dirty="0" sz="2000">
                <a:latin typeface="Times New Roman"/>
                <a:cs typeface="Times New Roman"/>
              </a:rPr>
              <a:t>of the service provider is of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utmost importance,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must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evaluate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possible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alternatives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before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choosing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Downtime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75" b="1">
                <a:latin typeface="Times New Roman"/>
                <a:cs typeface="Times New Roman"/>
              </a:rPr>
              <a:t> </a:t>
            </a:r>
            <a:r>
              <a:rPr dirty="0" sz="2000" spc="-20" b="1">
                <a:latin typeface="Times New Roman"/>
                <a:cs typeface="Times New Roman"/>
              </a:rPr>
              <a:t>Technical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Difficulties</a:t>
            </a:r>
            <a:endParaRPr sz="2000">
              <a:latin typeface="Times New Roman"/>
              <a:cs typeface="Times New Roman"/>
            </a:endParaRPr>
          </a:p>
          <a:p>
            <a:pPr marL="784860" marR="54102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imes New Roman"/>
                <a:cs typeface="Times New Roman"/>
              </a:rPr>
              <a:t>Systems </a:t>
            </a:r>
            <a:r>
              <a:rPr dirty="0" sz="2000">
                <a:latin typeface="Times New Roman"/>
                <a:cs typeface="Times New Roman"/>
              </a:rPr>
              <a:t>face dysfunction and issues from </a:t>
            </a:r>
            <a:r>
              <a:rPr dirty="0" sz="2000" spc="-10">
                <a:latin typeface="Times New Roman"/>
                <a:cs typeface="Times New Roman"/>
              </a:rPr>
              <a:t>time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10">
                <a:latin typeface="Times New Roman"/>
                <a:cs typeface="Times New Roman"/>
              </a:rPr>
              <a:t>time. </a:t>
            </a:r>
            <a:r>
              <a:rPr dirty="0" sz="2000">
                <a:latin typeface="Times New Roman"/>
                <a:cs typeface="Times New Roman"/>
              </a:rPr>
              <a:t>Besides </a:t>
            </a:r>
            <a:r>
              <a:rPr dirty="0" sz="2000" spc="-5">
                <a:latin typeface="Times New Roman"/>
                <a:cs typeface="Times New Roman"/>
              </a:rPr>
              <a:t>access </a:t>
            </a:r>
            <a:r>
              <a:rPr dirty="0" sz="2000">
                <a:latin typeface="Times New Roman"/>
                <a:cs typeface="Times New Roman"/>
              </a:rPr>
              <a:t>to cloud is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completely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dependent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internet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 connectivity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issues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render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whole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useless.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Increased</a:t>
            </a:r>
            <a:r>
              <a:rPr dirty="0" sz="2000" spc="-85" b="1">
                <a:latin typeface="Times New Roman"/>
                <a:cs typeface="Times New Roman"/>
              </a:rPr>
              <a:t> </a:t>
            </a:r>
            <a:r>
              <a:rPr dirty="0" sz="2000" spc="-15" b="1">
                <a:latin typeface="Times New Roman"/>
                <a:cs typeface="Times New Roman"/>
              </a:rPr>
              <a:t>Vulnerability</a:t>
            </a:r>
            <a:endParaRPr sz="2000">
              <a:latin typeface="Times New Roman"/>
              <a:cs typeface="Times New Roman"/>
            </a:endParaRPr>
          </a:p>
          <a:p>
            <a:pPr marL="78486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Cloud-based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solutions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greater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attacks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malicious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hackers.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Limited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Control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5" b="1">
                <a:latin typeface="Times New Roman"/>
                <a:cs typeface="Times New Roman"/>
              </a:rPr>
              <a:t> Flexibility</a:t>
            </a:r>
            <a:endParaRPr sz="2000">
              <a:latin typeface="Times New Roman"/>
              <a:cs typeface="Times New Roman"/>
            </a:endParaRPr>
          </a:p>
          <a:p>
            <a:pPr marL="784860" marR="26860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means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limited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execution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hardware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480" y="4308347"/>
            <a:ext cx="1667256" cy="10439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93807" y="3921252"/>
            <a:ext cx="1819655" cy="181965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83764" y="3019044"/>
            <a:ext cx="7028815" cy="3141345"/>
            <a:chOff x="2683764" y="3019044"/>
            <a:chExt cx="7028815" cy="31413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5760" y="4351019"/>
              <a:ext cx="1726692" cy="9707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3764" y="4698492"/>
              <a:ext cx="2054352" cy="4495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25696" y="3019044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3"/>
                  </a:lnTo>
                  <a:lnTo>
                    <a:pt x="3643883" y="3140963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872228" y="4354068"/>
              <a:ext cx="2685415" cy="925194"/>
            </a:xfrm>
            <a:custGeom>
              <a:avLst/>
              <a:gdLst/>
              <a:ahLst/>
              <a:cxnLst/>
              <a:rect l="l" t="t" r="r" b="b"/>
              <a:pathLst>
                <a:path w="2685415" h="925195">
                  <a:moveTo>
                    <a:pt x="333756" y="0"/>
                  </a:moveTo>
                  <a:lnTo>
                    <a:pt x="2161667" y="0"/>
                  </a:lnTo>
                </a:path>
                <a:path w="2685415" h="925195">
                  <a:moveTo>
                    <a:pt x="0" y="925067"/>
                  </a:moveTo>
                  <a:lnTo>
                    <a:pt x="2685161" y="925067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45668" y="1143457"/>
            <a:ext cx="6388100" cy="182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Infrastructure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Some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examples</a:t>
            </a:r>
            <a:r>
              <a:rPr dirty="0" sz="2400" spc="-15" b="1">
                <a:latin typeface="Times New Roman"/>
                <a:cs typeface="Times New Roman"/>
              </a:rPr>
              <a:t> are: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Amazon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EC2: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35" b="1">
                <a:latin typeface="Times New Roman"/>
                <a:cs typeface="Times New Roman"/>
              </a:rPr>
              <a:t>W</a:t>
            </a:r>
            <a:r>
              <a:rPr dirty="0" sz="2000" b="1">
                <a:latin typeface="Times New Roman"/>
                <a:cs typeface="Times New Roman"/>
              </a:rPr>
              <a:t>indo</a:t>
            </a:r>
            <a:r>
              <a:rPr dirty="0" sz="2000" spc="-10" b="1">
                <a:latin typeface="Times New Roman"/>
                <a:cs typeface="Times New Roman"/>
              </a:rPr>
              <a:t>w</a:t>
            </a:r>
            <a:r>
              <a:rPr dirty="0" sz="2000" b="1">
                <a:latin typeface="Times New Roman"/>
                <a:cs typeface="Times New Roman"/>
              </a:rPr>
              <a:t>s</a:t>
            </a:r>
            <a:r>
              <a:rPr dirty="0" sz="2000" spc="-1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5" b="1">
                <a:latin typeface="Times New Roman"/>
                <a:cs typeface="Times New Roman"/>
              </a:rPr>
              <a:t>z</a:t>
            </a:r>
            <a:r>
              <a:rPr dirty="0" sz="2000" b="1">
                <a:latin typeface="Times New Roman"/>
                <a:cs typeface="Times New Roman"/>
              </a:rPr>
              <a:t>u</a:t>
            </a:r>
            <a:r>
              <a:rPr dirty="0" sz="2000" spc="-40" b="1">
                <a:latin typeface="Times New Roman"/>
                <a:cs typeface="Times New Roman"/>
              </a:rPr>
              <a:t>r</a:t>
            </a:r>
            <a:r>
              <a:rPr dirty="0" sz="2000" b="1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Rackspace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Google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Compute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Engine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6000369" y="5515152"/>
            <a:ext cx="46418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Ia</a:t>
            </a:r>
            <a:r>
              <a:rPr dirty="0" sz="2000" spc="-10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612505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5"/>
              <a:tabLst>
                <a:tab pos="807085" algn="l"/>
                <a:tab pos="807720" algn="l"/>
                <a:tab pos="2647950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refers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creation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servers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5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15">
                <a:latin typeface="Times New Roman"/>
                <a:cs typeface="Times New Roman"/>
              </a:rPr>
              <a:t>Virtual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Machine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10">
                <a:latin typeface="Times New Roman"/>
                <a:cs typeface="Times New Roman"/>
              </a:rPr>
              <a:t>Virtualization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Hypervisor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Virtualization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914900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6"/>
              <a:tabLst>
                <a:tab pos="807085" algn="l"/>
                <a:tab pos="807720" algn="l"/>
                <a:tab pos="4838065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hype</a:t>
            </a:r>
            <a:r>
              <a:rPr dirty="0" sz="2000" spc="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vis</a:t>
            </a:r>
            <a:r>
              <a:rPr dirty="0" sz="2000" spc="5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6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algn="ctr" marR="13589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operating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180070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7"/>
              <a:tabLst>
                <a:tab pos="807085" algn="l"/>
                <a:tab pos="807720" algn="l"/>
              </a:tabLst>
            </a:pPr>
            <a:r>
              <a:rPr dirty="0" sz="2000" spc="-5">
                <a:latin typeface="Times New Roman"/>
                <a:cs typeface="Times New Roman"/>
              </a:rPr>
              <a:t>Select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correct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option: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7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Container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less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initiate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milliseconds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More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operated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same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space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own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Container</a:t>
            </a:r>
            <a:r>
              <a:rPr dirty="0" sz="2000" spc="-7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use</a:t>
            </a:r>
            <a:r>
              <a:rPr dirty="0" sz="2000" spc="-5" b="1">
                <a:latin typeface="Times New Roman"/>
                <a:cs typeface="Times New Roman"/>
              </a:rPr>
              <a:t> less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resources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than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VMs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411210" cy="3704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marR="5080" indent="-457834">
              <a:lnSpc>
                <a:spcPct val="100000"/>
              </a:lnSpc>
              <a:spcBef>
                <a:spcPts val="2080"/>
              </a:spcBef>
              <a:buAutoNum type="arabicPeriod" startAt="8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document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defines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level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expected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called: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8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5">
                <a:latin typeface="Times New Roman"/>
                <a:cs typeface="Times New Roman"/>
              </a:rPr>
              <a:t>Google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Amazon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EC2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10">
                <a:latin typeface="Times New Roman"/>
                <a:cs typeface="Times New Roman"/>
              </a:rPr>
              <a:t>g</a:t>
            </a:r>
            <a:r>
              <a:rPr dirty="0" sz="2000">
                <a:latin typeface="Times New Roman"/>
                <a:cs typeface="Times New Roman"/>
              </a:rPr>
              <a:t>le</a:t>
            </a:r>
            <a:r>
              <a:rPr dirty="0" sz="2000" spc="-1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p</a:t>
            </a:r>
            <a:r>
              <a:rPr dirty="0" sz="2000">
                <a:latin typeface="Times New Roman"/>
                <a:cs typeface="Times New Roman"/>
              </a:rPr>
              <a:t>p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</a:t>
            </a:r>
            <a:r>
              <a:rPr dirty="0" sz="2000" spc="10">
                <a:latin typeface="Times New Roman"/>
                <a:cs typeface="Times New Roman"/>
              </a:rPr>
              <a:t>g</a:t>
            </a:r>
            <a:r>
              <a:rPr dirty="0" sz="2000">
                <a:latin typeface="Times New Roman"/>
                <a:cs typeface="Times New Roman"/>
              </a:rPr>
              <a:t>ine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Azure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swe</a:t>
            </a:r>
            <a:r>
              <a:rPr dirty="0" sz="2000" spc="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Goo</a:t>
            </a:r>
            <a:r>
              <a:rPr dirty="0" sz="2000" spc="10" b="1">
                <a:latin typeface="Times New Roman"/>
                <a:cs typeface="Times New Roman"/>
              </a:rPr>
              <a:t>g</a:t>
            </a:r>
            <a:r>
              <a:rPr dirty="0" sz="2000" b="1">
                <a:latin typeface="Times New Roman"/>
                <a:cs typeface="Times New Roman"/>
              </a:rPr>
              <a:t>le</a:t>
            </a:r>
            <a:r>
              <a:rPr dirty="0" sz="2000" spc="-1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</a:t>
            </a:r>
            <a:r>
              <a:rPr dirty="0" sz="200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Engine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1603"/>
            <a:ext cx="6833870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71219" indent="-521970">
              <a:lnSpc>
                <a:spcPct val="100000"/>
              </a:lnSpc>
              <a:spcBef>
                <a:spcPts val="2075"/>
              </a:spcBef>
              <a:buAutoNum type="arabicPeriod" startAt="9"/>
              <a:tabLst>
                <a:tab pos="871219" algn="l"/>
                <a:tab pos="871855" algn="l"/>
                <a:tab pos="2711450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Private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Cloud: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9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Requirements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document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level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document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level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agreement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contract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level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agreement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1603"/>
            <a:ext cx="8864600" cy="3094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50100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75"/>
              </a:spcBef>
              <a:buAutoNum type="arabicPeriod" startAt="10"/>
              <a:tabLst>
                <a:tab pos="807085" algn="l"/>
                <a:tab pos="807720" algn="l"/>
                <a:tab pos="2882265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single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interface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multiple</a:t>
            </a:r>
            <a:endParaRPr sz="2000">
              <a:latin typeface="Times New Roman"/>
              <a:cs typeface="Times New Roman"/>
            </a:endParaRPr>
          </a:p>
          <a:p>
            <a:pPr algn="ctr" marR="556006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Hypervisor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15">
                <a:latin typeface="Times New Roman"/>
                <a:cs typeface="Times New Roman"/>
              </a:rPr>
              <a:t>Virtual</a:t>
            </a:r>
            <a:r>
              <a:rPr dirty="0" sz="2000" spc="-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switch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Hypervisor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221181"/>
            <a:ext cx="6139815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70">
                <a:latin typeface="Times New Roman"/>
                <a:cs typeface="Times New Roman"/>
              </a:rPr>
              <a:t>We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learnt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basics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chapter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70">
                <a:latin typeface="Times New Roman"/>
                <a:cs typeface="Times New Roman"/>
              </a:rPr>
              <a:t>We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also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learnt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various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deployment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30">
                <a:latin typeface="Times New Roman"/>
                <a:cs typeface="Times New Roman"/>
              </a:rPr>
              <a:t>Now,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let</a:t>
            </a:r>
            <a:r>
              <a:rPr dirty="0" sz="2000">
                <a:latin typeface="Times New Roman"/>
                <a:cs typeface="Times New Roman"/>
              </a:rPr>
              <a:t> us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understand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along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 the </a:t>
            </a:r>
            <a:r>
              <a:rPr dirty="0" sz="2000" spc="-5">
                <a:latin typeface="Times New Roman"/>
                <a:cs typeface="Times New Roman"/>
              </a:rPr>
              <a:t>service/delivery models </a:t>
            </a:r>
            <a:r>
              <a:rPr dirty="0" sz="2000">
                <a:latin typeface="Times New Roman"/>
                <a:cs typeface="Times New Roman"/>
              </a:rPr>
              <a:t>that are used to deliver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these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4788" y="3086100"/>
            <a:ext cx="5286756" cy="26426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036185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1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file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allows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1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Store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blocks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Store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active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documents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Store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active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documents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281170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2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Object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ideal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storing: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2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Music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Database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Music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098155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3"/>
              <a:tabLst>
                <a:tab pos="807085" algn="l"/>
                <a:tab pos="807720" algn="l"/>
              </a:tabLst>
            </a:pP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hardening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3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Isolating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Applying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Applying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security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 each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component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779760" cy="3704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4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migration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of: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4"/>
            </a:pPr>
            <a:endParaRPr sz="2050">
              <a:latin typeface="Times New Roman"/>
              <a:cs typeface="Times New Roman"/>
            </a:endParaRPr>
          </a:p>
          <a:p>
            <a:pPr lvl="1" marL="1264285" marR="5080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Moving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elements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organization's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onsite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computers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 lvl="1" marL="1264285" marR="5080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Moving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elements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organization's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onsite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computers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moving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another.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 marR="9906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Moving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data,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applications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or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other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business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elements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from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</a:t>
            </a:r>
            <a:r>
              <a:rPr dirty="0" sz="2000" spc="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organization's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onsite </a:t>
            </a:r>
            <a:r>
              <a:rPr dirty="0" sz="2000" spc="-484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computers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or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from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moving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from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one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environment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another.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9056370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5"/>
              <a:tabLst>
                <a:tab pos="807085" algn="l"/>
                <a:tab pos="807720" algn="l"/>
                <a:tab pos="897890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Lift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5">
                <a:latin typeface="Times New Roman"/>
                <a:cs typeface="Times New Roman"/>
              </a:rPr>
              <a:t>h</a:t>
            </a:r>
            <a:r>
              <a:rPr dirty="0" sz="2000">
                <a:latin typeface="Times New Roman"/>
                <a:cs typeface="Times New Roman"/>
              </a:rPr>
              <a:t>ift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m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h</a:t>
            </a:r>
            <a:r>
              <a:rPr dirty="0" sz="2000" spc="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m</a:t>
            </a:r>
            <a:r>
              <a:rPr dirty="0" sz="2000">
                <a:latin typeface="Times New Roman"/>
                <a:cs typeface="Times New Roman"/>
              </a:rPr>
              <a:t>os</a:t>
            </a:r>
            <a:r>
              <a:rPr dirty="0" sz="200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suit</a:t>
            </a:r>
            <a:r>
              <a:rPr dirty="0" sz="2000" spc="-10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ble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 spc="5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m</a:t>
            </a:r>
            <a:r>
              <a:rPr dirty="0" sz="2000">
                <a:latin typeface="Times New Roman"/>
                <a:cs typeface="Times New Roman"/>
              </a:rPr>
              <a:t>igrat</a:t>
            </a:r>
            <a:r>
              <a:rPr dirty="0" sz="2000" spc="-10">
                <a:latin typeface="Times New Roman"/>
                <a:cs typeface="Times New Roman"/>
              </a:rPr>
              <a:t>i</a:t>
            </a:r>
            <a:r>
              <a:rPr dirty="0" sz="2000">
                <a:latin typeface="Times New Roman"/>
                <a:cs typeface="Times New Roman"/>
              </a:rPr>
              <a:t>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5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Disaster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recovery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0">
                <a:latin typeface="Times New Roman"/>
                <a:cs typeface="Times New Roman"/>
              </a:rPr>
              <a:t>Web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Disaster</a:t>
            </a:r>
            <a:r>
              <a:rPr dirty="0" sz="2000" spc="-6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recovery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14425" y="1835023"/>
          <a:ext cx="10198735" cy="4829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0775"/>
                <a:gridCol w="3625850"/>
                <a:gridCol w="4173854"/>
              </a:tblGrid>
              <a:tr h="310642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06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solidFill>
                      <a:srgbClr val="FFC000"/>
                    </a:solidFill>
                  </a:tcPr>
                </a:tc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779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ts val="2125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https://doublehorn.com/saas-paas-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9225">
                        <a:lnSpc>
                          <a:spcPts val="2145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and-iaas-understanding/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16891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three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namely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SaaS,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and 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51637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796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https://www.techopedia.com/definiti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on/719/virtualization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virtualization.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796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32485">
                <a:tc>
                  <a:txBody>
                    <a:bodyPr/>
                    <a:lstStyle/>
                    <a:p>
                      <a:pPr marL="154305" marR="96456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097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 marR="55244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p: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/wh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a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i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scloud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com/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oud_dep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</a:t>
                      </a:r>
                      <a:r>
                        <a:rPr dirty="0" u="sng" sz="1800" spc="-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y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ment_models/index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652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2984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contains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links</a:t>
                      </a:r>
                      <a:r>
                        <a:rPr dirty="0" sz="1800" spc="4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explaining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Private, Public,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Community,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Hybrid and other deployment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for cloud.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806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https://securosis.com/blog/defending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-cloud-data-how-iaas-storage-works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92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31686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types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storage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557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807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https://ijcsmc.com/docs/papers/Marc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h2014/V3I3201499a38.pdf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92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issues.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https://statetechmagazine.com/article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 marR="417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/2014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03/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i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nfrastruc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ur</a:t>
                      </a:r>
                      <a:r>
                        <a:rPr dirty="0" u="sng" sz="1800" spc="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-servi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c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-5-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important-benefits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20891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important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88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14425" y="1835023"/>
          <a:ext cx="10198735" cy="4774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6010"/>
                <a:gridCol w="3612515"/>
                <a:gridCol w="4210050"/>
              </a:tblGrid>
              <a:tr h="310642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solidFill>
                      <a:srgbClr val="FFC000"/>
                    </a:solidFill>
                  </a:tcPr>
                </a:tc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779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marR="48260">
                        <a:lnSpc>
                          <a:spcPct val="100000"/>
                        </a:lnSpc>
                      </a:pP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</a:t>
                      </a:r>
                      <a:r>
                        <a:rPr dirty="0" u="sng" sz="1800" spc="-12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.</a:t>
                      </a:r>
                      <a:r>
                        <a:rPr dirty="0" u="sng" sz="1800" spc="2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y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outub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e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.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com/wat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c</a:t>
                      </a:r>
                      <a:r>
                        <a:rPr dirty="0" u="sng" sz="1800" spc="-1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?v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=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3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6zducUX16w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0604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three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types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–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SaaS, PaaS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51637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796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0DfHUWMjsU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93281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introduction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virtualization</a:t>
                      </a:r>
                      <a:r>
                        <a:rPr dirty="0" sz="1800" spc="-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computing.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06450">
                <a:tc>
                  <a:txBody>
                    <a:bodyPr/>
                    <a:lstStyle/>
                    <a:p>
                      <a:pPr marL="154305" marR="94043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27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marR="16319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</a:t>
                      </a:r>
                      <a:r>
                        <a:rPr dirty="0" u="sng" sz="1800" spc="-12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.</a:t>
                      </a:r>
                      <a:r>
                        <a:rPr dirty="0" u="sng" sz="1800" spc="2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y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outub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e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.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com/wat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</a:t>
                      </a:r>
                      <a:r>
                        <a:rPr dirty="0" u="sng" sz="1800" spc="-1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?v=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TDqF11rRobg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27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agreement.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8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 marR="22606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dirty="0" u="sng" sz="1800" spc="-1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y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outub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com/wat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dirty="0" u="sng" sz="1800" spc="-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?v=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KduoinBNru4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92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25717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file,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object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examples.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557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806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 marR="11176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</a:t>
                      </a:r>
                      <a:r>
                        <a:rPr dirty="0" u="sng" sz="1800" spc="-1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.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y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outub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e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com/wat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c</a:t>
                      </a:r>
                      <a:r>
                        <a:rPr dirty="0" u="sng" sz="1800" spc="-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?v=1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3zrMe1immw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92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5105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 video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Iaas, Paas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557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858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8"/>
                        </a:rPr>
                        <a:t>https://www.youtube.com/watch?v=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8"/>
                        </a:rPr>
                        <a:t>LwBOgT761iQ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6192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its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4160" y="2722879"/>
            <a:ext cx="51644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latin typeface="Arial"/>
                <a:cs typeface="Arial"/>
              </a:rPr>
              <a:t>Platform</a:t>
            </a:r>
            <a:r>
              <a:rPr dirty="0" sz="4000" spc="5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as</a:t>
            </a:r>
            <a:r>
              <a:rPr dirty="0" sz="4000" spc="-20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a</a:t>
            </a:r>
            <a:r>
              <a:rPr dirty="0" sz="4000" spc="-10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Cloud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Delivery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3159125" cy="182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PaaS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Overview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Benefits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Risks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5411" y="4695444"/>
            <a:ext cx="1240536" cy="9479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35411" y="2205227"/>
            <a:ext cx="1220724" cy="914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9682480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91566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PaaS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Platform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Platform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(PaaS)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complete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development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deployment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environment </a:t>
            </a:r>
            <a:r>
              <a:rPr dirty="0" sz="2000" spc="-484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in the cloud </a:t>
            </a:r>
            <a:r>
              <a:rPr dirty="0" sz="2000">
                <a:latin typeface="Times New Roman"/>
                <a:cs typeface="Times New Roman"/>
              </a:rPr>
              <a:t>with resources that enable </a:t>
            </a:r>
            <a:r>
              <a:rPr dirty="0" sz="2000" spc="-5">
                <a:latin typeface="Times New Roman"/>
                <a:cs typeface="Times New Roman"/>
              </a:rPr>
              <a:t>you </a:t>
            </a:r>
            <a:r>
              <a:rPr dirty="0" sz="2000">
                <a:latin typeface="Times New Roman"/>
                <a:cs typeface="Times New Roman"/>
              </a:rPr>
              <a:t>to deliver everything from </a:t>
            </a:r>
            <a:r>
              <a:rPr dirty="0" sz="2000" spc="-5">
                <a:latin typeface="Times New Roman"/>
                <a:cs typeface="Times New Roman"/>
              </a:rPr>
              <a:t>simple </a:t>
            </a:r>
            <a:r>
              <a:rPr dirty="0" sz="2000" spc="5">
                <a:latin typeface="Times New Roman"/>
                <a:cs typeface="Times New Roman"/>
              </a:rPr>
              <a:t>cloud- 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sophisticated,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cloud-enabled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enterprise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150495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65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purchase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 need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pay-as-you-go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access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secure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Internet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connection.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algn="ctr" marR="5898515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Who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can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benefit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from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PaaS?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marR="57531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Software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developers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</a:t>
            </a:r>
            <a:r>
              <a:rPr dirty="0" sz="2000" spc="-5">
                <a:latin typeface="Times New Roman"/>
                <a:cs typeface="Times New Roman"/>
              </a:rPr>
              <a:t>take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advantage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solution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build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planning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internet.</a:t>
            </a:r>
            <a:endParaRPr sz="2000">
              <a:latin typeface="Times New Roman"/>
              <a:cs typeface="Times New Roman"/>
            </a:endParaRPr>
          </a:p>
          <a:p>
            <a:pPr marL="673735" marR="173990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35" b="1">
                <a:latin typeface="Times New Roman"/>
                <a:cs typeface="Times New Roman"/>
              </a:rPr>
              <a:t>Web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developers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use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individual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stage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host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websites.</a:t>
            </a:r>
            <a:endParaRPr sz="2000">
              <a:latin typeface="Times New Roman"/>
              <a:cs typeface="Times New Roman"/>
            </a:endParaRPr>
          </a:p>
          <a:p>
            <a:pPr marL="673735" marR="183515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b="1">
                <a:latin typeface="Times New Roman"/>
                <a:cs typeface="Times New Roman"/>
              </a:rPr>
              <a:t>Businesses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own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particularly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create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distinct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ring-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fenced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development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testing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273706" y="1630325"/>
            <a:ext cx="7396480" cy="4912360"/>
            <a:chOff x="1273706" y="1630325"/>
            <a:chExt cx="7396480" cy="4912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7247" y="2503932"/>
              <a:ext cx="5542788" cy="4038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0056" y="1636675"/>
              <a:ext cx="3433445" cy="2290445"/>
            </a:xfrm>
            <a:custGeom>
              <a:avLst/>
              <a:gdLst/>
              <a:ahLst/>
              <a:cxnLst/>
              <a:rect l="l" t="t" r="r" b="b"/>
              <a:pathLst>
                <a:path w="3433445" h="2290445">
                  <a:moveTo>
                    <a:pt x="1328544" y="0"/>
                  </a:moveTo>
                  <a:lnTo>
                    <a:pt x="1279564" y="4414"/>
                  </a:lnTo>
                  <a:lnTo>
                    <a:pt x="1230973" y="15381"/>
                  </a:lnTo>
                  <a:lnTo>
                    <a:pt x="1183489" y="33120"/>
                  </a:lnTo>
                  <a:lnTo>
                    <a:pt x="1149132" y="50987"/>
                  </a:lnTo>
                  <a:lnTo>
                    <a:pt x="1117322" y="72236"/>
                  </a:lnTo>
                  <a:lnTo>
                    <a:pt x="1062585" y="123925"/>
                  </a:lnTo>
                  <a:lnTo>
                    <a:pt x="1029027" y="92254"/>
                  </a:lnTo>
                  <a:lnTo>
                    <a:pt x="992231" y="65202"/>
                  </a:lnTo>
                  <a:lnTo>
                    <a:pt x="952705" y="42807"/>
                  </a:lnTo>
                  <a:lnTo>
                    <a:pt x="910960" y="25106"/>
                  </a:lnTo>
                  <a:lnTo>
                    <a:pt x="867502" y="12137"/>
                  </a:lnTo>
                  <a:lnTo>
                    <a:pt x="822842" y="3938"/>
                  </a:lnTo>
                  <a:lnTo>
                    <a:pt x="777487" y="548"/>
                  </a:lnTo>
                  <a:lnTo>
                    <a:pt x="731947" y="2003"/>
                  </a:lnTo>
                  <a:lnTo>
                    <a:pt x="686731" y="8341"/>
                  </a:lnTo>
                  <a:lnTo>
                    <a:pt x="642348" y="19600"/>
                  </a:lnTo>
                  <a:lnTo>
                    <a:pt x="599305" y="35819"/>
                  </a:lnTo>
                  <a:lnTo>
                    <a:pt x="558113" y="57035"/>
                  </a:lnTo>
                  <a:lnTo>
                    <a:pt x="519279" y="83285"/>
                  </a:lnTo>
                  <a:lnTo>
                    <a:pt x="481028" y="117048"/>
                  </a:lnTo>
                  <a:lnTo>
                    <a:pt x="448513" y="154992"/>
                  </a:lnTo>
                  <a:lnTo>
                    <a:pt x="422106" y="196515"/>
                  </a:lnTo>
                  <a:lnTo>
                    <a:pt x="402179" y="241013"/>
                  </a:lnTo>
                  <a:lnTo>
                    <a:pt x="389104" y="287882"/>
                  </a:lnTo>
                  <a:lnTo>
                    <a:pt x="342224" y="302208"/>
                  </a:lnTo>
                  <a:lnTo>
                    <a:pt x="298398" y="320946"/>
                  </a:lnTo>
                  <a:lnTo>
                    <a:pt x="257848" y="343742"/>
                  </a:lnTo>
                  <a:lnTo>
                    <a:pt x="220798" y="370242"/>
                  </a:lnTo>
                  <a:lnTo>
                    <a:pt x="187472" y="400093"/>
                  </a:lnTo>
                  <a:lnTo>
                    <a:pt x="158092" y="432940"/>
                  </a:lnTo>
                  <a:lnTo>
                    <a:pt x="132882" y="468428"/>
                  </a:lnTo>
                  <a:lnTo>
                    <a:pt x="112065" y="506205"/>
                  </a:lnTo>
                  <a:lnTo>
                    <a:pt x="95865" y="545915"/>
                  </a:lnTo>
                  <a:lnTo>
                    <a:pt x="84504" y="587206"/>
                  </a:lnTo>
                  <a:lnTo>
                    <a:pt x="78207" y="629722"/>
                  </a:lnTo>
                  <a:lnTo>
                    <a:pt x="77195" y="673110"/>
                  </a:lnTo>
                  <a:lnTo>
                    <a:pt x="81693" y="717015"/>
                  </a:lnTo>
                  <a:lnTo>
                    <a:pt x="91924" y="761084"/>
                  </a:lnTo>
                  <a:lnTo>
                    <a:pt x="105783" y="799232"/>
                  </a:lnTo>
                  <a:lnTo>
                    <a:pt x="111355" y="811630"/>
                  </a:lnTo>
                  <a:lnTo>
                    <a:pt x="81750" y="850308"/>
                  </a:lnTo>
                  <a:lnTo>
                    <a:pt x="56780" y="890624"/>
                  </a:lnTo>
                  <a:lnTo>
                    <a:pt x="36403" y="932291"/>
                  </a:lnTo>
                  <a:lnTo>
                    <a:pt x="20578" y="975021"/>
                  </a:lnTo>
                  <a:lnTo>
                    <a:pt x="9264" y="1018528"/>
                  </a:lnTo>
                  <a:lnTo>
                    <a:pt x="2418" y="1062524"/>
                  </a:lnTo>
                  <a:lnTo>
                    <a:pt x="0" y="1106722"/>
                  </a:lnTo>
                  <a:lnTo>
                    <a:pt x="1967" y="1150835"/>
                  </a:lnTo>
                  <a:lnTo>
                    <a:pt x="8278" y="1194577"/>
                  </a:lnTo>
                  <a:lnTo>
                    <a:pt x="18891" y="1237659"/>
                  </a:lnTo>
                  <a:lnTo>
                    <a:pt x="33766" y="1279795"/>
                  </a:lnTo>
                  <a:lnTo>
                    <a:pt x="52859" y="1320698"/>
                  </a:lnTo>
                  <a:lnTo>
                    <a:pt x="76131" y="1360081"/>
                  </a:lnTo>
                  <a:lnTo>
                    <a:pt x="103538" y="1397657"/>
                  </a:lnTo>
                  <a:lnTo>
                    <a:pt x="135040" y="1433138"/>
                  </a:lnTo>
                  <a:lnTo>
                    <a:pt x="170595" y="1466237"/>
                  </a:lnTo>
                  <a:lnTo>
                    <a:pt x="210161" y="1496668"/>
                  </a:lnTo>
                  <a:lnTo>
                    <a:pt x="255723" y="1525186"/>
                  </a:lnTo>
                  <a:lnTo>
                    <a:pt x="304052" y="1549217"/>
                  </a:lnTo>
                  <a:lnTo>
                    <a:pt x="354746" y="1568604"/>
                  </a:lnTo>
                  <a:lnTo>
                    <a:pt x="407404" y="1583186"/>
                  </a:lnTo>
                  <a:lnTo>
                    <a:pt x="461621" y="1592807"/>
                  </a:lnTo>
                  <a:lnTo>
                    <a:pt x="464717" y="1638214"/>
                  </a:lnTo>
                  <a:lnTo>
                    <a:pt x="473003" y="1682166"/>
                  </a:lnTo>
                  <a:lnTo>
                    <a:pt x="486197" y="1724411"/>
                  </a:lnTo>
                  <a:lnTo>
                    <a:pt x="504017" y="1764697"/>
                  </a:lnTo>
                  <a:lnTo>
                    <a:pt x="526180" y="1802771"/>
                  </a:lnTo>
                  <a:lnTo>
                    <a:pt x="552403" y="1838380"/>
                  </a:lnTo>
                  <a:lnTo>
                    <a:pt x="582404" y="1871273"/>
                  </a:lnTo>
                  <a:lnTo>
                    <a:pt x="615902" y="1901196"/>
                  </a:lnTo>
                  <a:lnTo>
                    <a:pt x="652612" y="1927898"/>
                  </a:lnTo>
                  <a:lnTo>
                    <a:pt x="692253" y="1951126"/>
                  </a:lnTo>
                  <a:lnTo>
                    <a:pt x="734543" y="1970627"/>
                  </a:lnTo>
                  <a:lnTo>
                    <a:pt x="779199" y="1986149"/>
                  </a:lnTo>
                  <a:lnTo>
                    <a:pt x="825938" y="1997440"/>
                  </a:lnTo>
                  <a:lnTo>
                    <a:pt x="874478" y="2004248"/>
                  </a:lnTo>
                  <a:lnTo>
                    <a:pt x="924536" y="2006319"/>
                  </a:lnTo>
                  <a:lnTo>
                    <a:pt x="975073" y="2003411"/>
                  </a:lnTo>
                  <a:lnTo>
                    <a:pt x="1024732" y="1995523"/>
                  </a:lnTo>
                  <a:lnTo>
                    <a:pt x="1073062" y="1982764"/>
                  </a:lnTo>
                  <a:lnTo>
                    <a:pt x="1119612" y="1965244"/>
                  </a:lnTo>
                  <a:lnTo>
                    <a:pt x="1163931" y="1943073"/>
                  </a:lnTo>
                  <a:lnTo>
                    <a:pt x="1180176" y="1985045"/>
                  </a:lnTo>
                  <a:lnTo>
                    <a:pt x="1200136" y="2024821"/>
                  </a:lnTo>
                  <a:lnTo>
                    <a:pt x="1223576" y="2062286"/>
                  </a:lnTo>
                  <a:lnTo>
                    <a:pt x="1250258" y="2097325"/>
                  </a:lnTo>
                  <a:lnTo>
                    <a:pt x="1279948" y="2129825"/>
                  </a:lnTo>
                  <a:lnTo>
                    <a:pt x="1312409" y="2159669"/>
                  </a:lnTo>
                  <a:lnTo>
                    <a:pt x="1347405" y="2186744"/>
                  </a:lnTo>
                  <a:lnTo>
                    <a:pt x="1384700" y="2210934"/>
                  </a:lnTo>
                  <a:lnTo>
                    <a:pt x="1424059" y="2232125"/>
                  </a:lnTo>
                  <a:lnTo>
                    <a:pt x="1465245" y="2250202"/>
                  </a:lnTo>
                  <a:lnTo>
                    <a:pt x="1508023" y="2265051"/>
                  </a:lnTo>
                  <a:lnTo>
                    <a:pt x="1552156" y="2276556"/>
                  </a:lnTo>
                  <a:lnTo>
                    <a:pt x="1597409" y="2284603"/>
                  </a:lnTo>
                  <a:lnTo>
                    <a:pt x="1643545" y="2289078"/>
                  </a:lnTo>
                  <a:lnTo>
                    <a:pt x="1690329" y="2289865"/>
                  </a:lnTo>
                  <a:lnTo>
                    <a:pt x="1737524" y="2286850"/>
                  </a:lnTo>
                  <a:lnTo>
                    <a:pt x="1784895" y="2279918"/>
                  </a:lnTo>
                  <a:lnTo>
                    <a:pt x="1832205" y="2268955"/>
                  </a:lnTo>
                  <a:lnTo>
                    <a:pt x="1882058" y="2252715"/>
                  </a:lnTo>
                  <a:lnTo>
                    <a:pt x="1929628" y="2232216"/>
                  </a:lnTo>
                  <a:lnTo>
                    <a:pt x="1974611" y="2207663"/>
                  </a:lnTo>
                  <a:lnTo>
                    <a:pt x="2016698" y="2179260"/>
                  </a:lnTo>
                  <a:lnTo>
                    <a:pt x="2055585" y="2147211"/>
                  </a:lnTo>
                  <a:lnTo>
                    <a:pt x="2090963" y="2111721"/>
                  </a:lnTo>
                  <a:lnTo>
                    <a:pt x="2122527" y="2072994"/>
                  </a:lnTo>
                  <a:lnTo>
                    <a:pt x="2166649" y="2095018"/>
                  </a:lnTo>
                  <a:lnTo>
                    <a:pt x="2211850" y="2113423"/>
                  </a:lnTo>
                  <a:lnTo>
                    <a:pt x="2257914" y="2128257"/>
                  </a:lnTo>
                  <a:lnTo>
                    <a:pt x="2304624" y="2139570"/>
                  </a:lnTo>
                  <a:lnTo>
                    <a:pt x="2351764" y="2147412"/>
                  </a:lnTo>
                  <a:lnTo>
                    <a:pt x="2399119" y="2151831"/>
                  </a:lnTo>
                  <a:lnTo>
                    <a:pt x="2446470" y="2152877"/>
                  </a:lnTo>
                  <a:lnTo>
                    <a:pt x="2493603" y="2150600"/>
                  </a:lnTo>
                  <a:lnTo>
                    <a:pt x="2540301" y="2145048"/>
                  </a:lnTo>
                  <a:lnTo>
                    <a:pt x="2586347" y="2136272"/>
                  </a:lnTo>
                  <a:lnTo>
                    <a:pt x="2631526" y="2124319"/>
                  </a:lnTo>
                  <a:lnTo>
                    <a:pt x="2675621" y="2109241"/>
                  </a:lnTo>
                  <a:lnTo>
                    <a:pt x="2718415" y="2091085"/>
                  </a:lnTo>
                  <a:lnTo>
                    <a:pt x="2759692" y="2069902"/>
                  </a:lnTo>
                  <a:lnTo>
                    <a:pt x="2799237" y="2045740"/>
                  </a:lnTo>
                  <a:lnTo>
                    <a:pt x="2836832" y="2018650"/>
                  </a:lnTo>
                  <a:lnTo>
                    <a:pt x="2872262" y="1988680"/>
                  </a:lnTo>
                  <a:lnTo>
                    <a:pt x="2905310" y="1955880"/>
                  </a:lnTo>
                  <a:lnTo>
                    <a:pt x="2935759" y="1920299"/>
                  </a:lnTo>
                  <a:lnTo>
                    <a:pt x="2963394" y="1881986"/>
                  </a:lnTo>
                  <a:lnTo>
                    <a:pt x="2969871" y="1871953"/>
                  </a:lnTo>
                  <a:lnTo>
                    <a:pt x="3021110" y="1873979"/>
                  </a:lnTo>
                  <a:lnTo>
                    <a:pt x="3070866" y="1869326"/>
                  </a:lnTo>
                  <a:lnTo>
                    <a:pt x="3118546" y="1858420"/>
                  </a:lnTo>
                  <a:lnTo>
                    <a:pt x="3163555" y="1841684"/>
                  </a:lnTo>
                  <a:lnTo>
                    <a:pt x="3205298" y="1819544"/>
                  </a:lnTo>
                  <a:lnTo>
                    <a:pt x="3243183" y="1792424"/>
                  </a:lnTo>
                  <a:lnTo>
                    <a:pt x="3276614" y="1760749"/>
                  </a:lnTo>
                  <a:lnTo>
                    <a:pt x="3304998" y="1724944"/>
                  </a:lnTo>
                  <a:lnTo>
                    <a:pt x="3327739" y="1685434"/>
                  </a:lnTo>
                  <a:lnTo>
                    <a:pt x="3344245" y="1642644"/>
                  </a:lnTo>
                  <a:lnTo>
                    <a:pt x="3353919" y="1596998"/>
                  </a:lnTo>
                  <a:lnTo>
                    <a:pt x="3356108" y="1551307"/>
                  </a:lnTo>
                  <a:lnTo>
                    <a:pt x="3351027" y="1506259"/>
                  </a:lnTo>
                  <a:lnTo>
                    <a:pt x="3338918" y="1462537"/>
                  </a:lnTo>
                  <a:lnTo>
                    <a:pt x="3320025" y="1420825"/>
                  </a:lnTo>
                  <a:lnTo>
                    <a:pt x="3294591" y="1381809"/>
                  </a:lnTo>
                  <a:lnTo>
                    <a:pt x="3262860" y="1346173"/>
                  </a:lnTo>
                  <a:lnTo>
                    <a:pt x="3304943" y="1319711"/>
                  </a:lnTo>
                  <a:lnTo>
                    <a:pt x="3341425" y="1288708"/>
                  </a:lnTo>
                  <a:lnTo>
                    <a:pt x="3372115" y="1253828"/>
                  </a:lnTo>
                  <a:lnTo>
                    <a:pt x="3396822" y="1215737"/>
                  </a:lnTo>
                  <a:lnTo>
                    <a:pt x="3415354" y="1175102"/>
                  </a:lnTo>
                  <a:lnTo>
                    <a:pt x="3427521" y="1132587"/>
                  </a:lnTo>
                  <a:lnTo>
                    <a:pt x="3433131" y="1088860"/>
                  </a:lnTo>
                  <a:lnTo>
                    <a:pt x="3431993" y="1044585"/>
                  </a:lnTo>
                  <a:lnTo>
                    <a:pt x="3423915" y="1000429"/>
                  </a:lnTo>
                  <a:lnTo>
                    <a:pt x="3408707" y="957057"/>
                  </a:lnTo>
                  <a:lnTo>
                    <a:pt x="3386177" y="915135"/>
                  </a:lnTo>
                  <a:lnTo>
                    <a:pt x="3355074" y="874408"/>
                  </a:lnTo>
                  <a:lnTo>
                    <a:pt x="3317818" y="839043"/>
                  </a:lnTo>
                  <a:lnTo>
                    <a:pt x="3275243" y="809534"/>
                  </a:lnTo>
                  <a:lnTo>
                    <a:pt x="3228180" y="786376"/>
                  </a:lnTo>
                  <a:lnTo>
                    <a:pt x="3177462" y="770061"/>
                  </a:lnTo>
                  <a:lnTo>
                    <a:pt x="3123922" y="761084"/>
                  </a:lnTo>
                  <a:lnTo>
                    <a:pt x="3121001" y="753845"/>
                  </a:lnTo>
                  <a:lnTo>
                    <a:pt x="3125545" y="707082"/>
                  </a:lnTo>
                  <a:lnTo>
                    <a:pt x="3125184" y="660987"/>
                  </a:lnTo>
                  <a:lnTo>
                    <a:pt x="3120112" y="615788"/>
                  </a:lnTo>
                  <a:lnTo>
                    <a:pt x="3110520" y="571715"/>
                  </a:lnTo>
                  <a:lnTo>
                    <a:pt x="3096601" y="528999"/>
                  </a:lnTo>
                  <a:lnTo>
                    <a:pt x="3078548" y="487868"/>
                  </a:lnTo>
                  <a:lnTo>
                    <a:pt x="3056554" y="448551"/>
                  </a:lnTo>
                  <a:lnTo>
                    <a:pt x="3030809" y="411280"/>
                  </a:lnTo>
                  <a:lnTo>
                    <a:pt x="3001508" y="376282"/>
                  </a:lnTo>
                  <a:lnTo>
                    <a:pt x="2968843" y="343788"/>
                  </a:lnTo>
                  <a:lnTo>
                    <a:pt x="2933006" y="314027"/>
                  </a:lnTo>
                  <a:lnTo>
                    <a:pt x="2894189" y="287229"/>
                  </a:lnTo>
                  <a:lnTo>
                    <a:pt x="2852585" y="263623"/>
                  </a:lnTo>
                  <a:lnTo>
                    <a:pt x="2808387" y="243439"/>
                  </a:lnTo>
                  <a:lnTo>
                    <a:pt x="2761787" y="226906"/>
                  </a:lnTo>
                  <a:lnTo>
                    <a:pt x="2712977" y="214254"/>
                  </a:lnTo>
                  <a:lnTo>
                    <a:pt x="2662150" y="205713"/>
                  </a:lnTo>
                  <a:lnTo>
                    <a:pt x="2611145" y="201683"/>
                  </a:lnTo>
                  <a:lnTo>
                    <a:pt x="2560241" y="202069"/>
                  </a:lnTo>
                  <a:lnTo>
                    <a:pt x="2509775" y="206809"/>
                  </a:lnTo>
                  <a:lnTo>
                    <a:pt x="2460082" y="215842"/>
                  </a:lnTo>
                  <a:lnTo>
                    <a:pt x="2411498" y="229104"/>
                  </a:lnTo>
                  <a:lnTo>
                    <a:pt x="2364357" y="246534"/>
                  </a:lnTo>
                  <a:lnTo>
                    <a:pt x="2318996" y="268070"/>
                  </a:lnTo>
                  <a:lnTo>
                    <a:pt x="2293312" y="229648"/>
                  </a:lnTo>
                  <a:lnTo>
                    <a:pt x="2263570" y="194906"/>
                  </a:lnTo>
                  <a:lnTo>
                    <a:pt x="2230201" y="163966"/>
                  </a:lnTo>
                  <a:lnTo>
                    <a:pt x="2193634" y="136945"/>
                  </a:lnTo>
                  <a:lnTo>
                    <a:pt x="2154300" y="113965"/>
                  </a:lnTo>
                  <a:lnTo>
                    <a:pt x="2112627" y="95144"/>
                  </a:lnTo>
                  <a:lnTo>
                    <a:pt x="2069045" y="80602"/>
                  </a:lnTo>
                  <a:lnTo>
                    <a:pt x="2023983" y="70459"/>
                  </a:lnTo>
                  <a:lnTo>
                    <a:pt x="1977872" y="64835"/>
                  </a:lnTo>
                  <a:lnTo>
                    <a:pt x="1931141" y="63850"/>
                  </a:lnTo>
                  <a:lnTo>
                    <a:pt x="1884219" y="67622"/>
                  </a:lnTo>
                  <a:lnTo>
                    <a:pt x="1837537" y="76272"/>
                  </a:lnTo>
                  <a:lnTo>
                    <a:pt x="1791523" y="89920"/>
                  </a:lnTo>
                  <a:lnTo>
                    <a:pt x="1746607" y="108685"/>
                  </a:lnTo>
                  <a:lnTo>
                    <a:pt x="1694728" y="138276"/>
                  </a:lnTo>
                  <a:lnTo>
                    <a:pt x="1648182" y="174344"/>
                  </a:lnTo>
                  <a:lnTo>
                    <a:pt x="1621953" y="134208"/>
                  </a:lnTo>
                  <a:lnTo>
                    <a:pt x="1590366" y="98876"/>
                  </a:lnTo>
                  <a:lnTo>
                    <a:pt x="1554138" y="68566"/>
                  </a:lnTo>
                  <a:lnTo>
                    <a:pt x="1513988" y="43497"/>
                  </a:lnTo>
                  <a:lnTo>
                    <a:pt x="1470636" y="23887"/>
                  </a:lnTo>
                  <a:lnTo>
                    <a:pt x="1424798" y="9955"/>
                  </a:lnTo>
                  <a:lnTo>
                    <a:pt x="1377195" y="1919"/>
                  </a:lnTo>
                  <a:lnTo>
                    <a:pt x="1328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6931" y="4140708"/>
              <a:ext cx="127253" cy="1272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86074" y="3745737"/>
              <a:ext cx="413384" cy="509270"/>
            </a:xfrm>
            <a:custGeom>
              <a:avLst/>
              <a:gdLst/>
              <a:ahLst/>
              <a:cxnLst/>
              <a:rect l="l" t="t" r="r" b="b"/>
              <a:pathLst>
                <a:path w="413385" h="509270">
                  <a:moveTo>
                    <a:pt x="413131" y="381508"/>
                  </a:moveTo>
                  <a:lnTo>
                    <a:pt x="403136" y="332016"/>
                  </a:lnTo>
                  <a:lnTo>
                    <a:pt x="375894" y="291617"/>
                  </a:lnTo>
                  <a:lnTo>
                    <a:pt x="358698" y="280035"/>
                  </a:lnTo>
                  <a:lnTo>
                    <a:pt x="362102" y="274675"/>
                  </a:lnTo>
                  <a:lnTo>
                    <a:pt x="376466" y="234518"/>
                  </a:lnTo>
                  <a:lnTo>
                    <a:pt x="381508" y="190754"/>
                  </a:lnTo>
                  <a:lnTo>
                    <a:pt x="376466" y="147040"/>
                  </a:lnTo>
                  <a:lnTo>
                    <a:pt x="362102" y="106895"/>
                  </a:lnTo>
                  <a:lnTo>
                    <a:pt x="339572" y="71475"/>
                  </a:lnTo>
                  <a:lnTo>
                    <a:pt x="310032" y="41935"/>
                  </a:lnTo>
                  <a:lnTo>
                    <a:pt x="274612" y="19405"/>
                  </a:lnTo>
                  <a:lnTo>
                    <a:pt x="234467" y="5041"/>
                  </a:lnTo>
                  <a:lnTo>
                    <a:pt x="190754" y="0"/>
                  </a:lnTo>
                  <a:lnTo>
                    <a:pt x="146989" y="5041"/>
                  </a:lnTo>
                  <a:lnTo>
                    <a:pt x="106832" y="19405"/>
                  </a:lnTo>
                  <a:lnTo>
                    <a:pt x="71412" y="41935"/>
                  </a:lnTo>
                  <a:lnTo>
                    <a:pt x="41884" y="71475"/>
                  </a:lnTo>
                  <a:lnTo>
                    <a:pt x="19367" y="106895"/>
                  </a:lnTo>
                  <a:lnTo>
                    <a:pt x="5029" y="147040"/>
                  </a:lnTo>
                  <a:lnTo>
                    <a:pt x="0" y="190754"/>
                  </a:lnTo>
                  <a:lnTo>
                    <a:pt x="5029" y="234518"/>
                  </a:lnTo>
                  <a:lnTo>
                    <a:pt x="19367" y="274675"/>
                  </a:lnTo>
                  <a:lnTo>
                    <a:pt x="41884" y="310095"/>
                  </a:lnTo>
                  <a:lnTo>
                    <a:pt x="71412" y="339623"/>
                  </a:lnTo>
                  <a:lnTo>
                    <a:pt x="106832" y="362140"/>
                  </a:lnTo>
                  <a:lnTo>
                    <a:pt x="146989" y="376478"/>
                  </a:lnTo>
                  <a:lnTo>
                    <a:pt x="159588" y="377939"/>
                  </a:lnTo>
                  <a:lnTo>
                    <a:pt x="158877" y="381508"/>
                  </a:lnTo>
                  <a:lnTo>
                    <a:pt x="168859" y="431025"/>
                  </a:lnTo>
                  <a:lnTo>
                    <a:pt x="196100" y="471474"/>
                  </a:lnTo>
                  <a:lnTo>
                    <a:pt x="236499" y="498767"/>
                  </a:lnTo>
                  <a:lnTo>
                    <a:pt x="286004" y="508762"/>
                  </a:lnTo>
                  <a:lnTo>
                    <a:pt x="335495" y="498767"/>
                  </a:lnTo>
                  <a:lnTo>
                    <a:pt x="375894" y="471474"/>
                  </a:lnTo>
                  <a:lnTo>
                    <a:pt x="403136" y="431025"/>
                  </a:lnTo>
                  <a:lnTo>
                    <a:pt x="413131" y="3815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80056" y="1636675"/>
              <a:ext cx="3433445" cy="2290445"/>
            </a:xfrm>
            <a:custGeom>
              <a:avLst/>
              <a:gdLst/>
              <a:ahLst/>
              <a:cxnLst/>
              <a:rect l="l" t="t" r="r" b="b"/>
              <a:pathLst>
                <a:path w="3433445" h="2290445">
                  <a:moveTo>
                    <a:pt x="3121001" y="753845"/>
                  </a:moveTo>
                  <a:lnTo>
                    <a:pt x="3125545" y="707082"/>
                  </a:lnTo>
                  <a:lnTo>
                    <a:pt x="3125184" y="660987"/>
                  </a:lnTo>
                  <a:lnTo>
                    <a:pt x="3120112" y="615788"/>
                  </a:lnTo>
                  <a:lnTo>
                    <a:pt x="3110520" y="571715"/>
                  </a:lnTo>
                  <a:lnTo>
                    <a:pt x="3096601" y="528999"/>
                  </a:lnTo>
                  <a:lnTo>
                    <a:pt x="3078548" y="487868"/>
                  </a:lnTo>
                  <a:lnTo>
                    <a:pt x="3056554" y="448551"/>
                  </a:lnTo>
                  <a:lnTo>
                    <a:pt x="3030809" y="411280"/>
                  </a:lnTo>
                  <a:lnTo>
                    <a:pt x="3001508" y="376282"/>
                  </a:lnTo>
                  <a:lnTo>
                    <a:pt x="2968843" y="343788"/>
                  </a:lnTo>
                  <a:lnTo>
                    <a:pt x="2933006" y="314027"/>
                  </a:lnTo>
                  <a:lnTo>
                    <a:pt x="2894189" y="287229"/>
                  </a:lnTo>
                  <a:lnTo>
                    <a:pt x="2852585" y="263623"/>
                  </a:lnTo>
                  <a:lnTo>
                    <a:pt x="2808387" y="243439"/>
                  </a:lnTo>
                  <a:lnTo>
                    <a:pt x="2761787" y="226906"/>
                  </a:lnTo>
                  <a:lnTo>
                    <a:pt x="2712977" y="214254"/>
                  </a:lnTo>
                  <a:lnTo>
                    <a:pt x="2662150" y="205713"/>
                  </a:lnTo>
                  <a:lnTo>
                    <a:pt x="2611145" y="201683"/>
                  </a:lnTo>
                  <a:lnTo>
                    <a:pt x="2560241" y="202069"/>
                  </a:lnTo>
                  <a:lnTo>
                    <a:pt x="2509775" y="206809"/>
                  </a:lnTo>
                  <a:lnTo>
                    <a:pt x="2460082" y="215842"/>
                  </a:lnTo>
                  <a:lnTo>
                    <a:pt x="2411498" y="229104"/>
                  </a:lnTo>
                  <a:lnTo>
                    <a:pt x="2364357" y="246534"/>
                  </a:lnTo>
                  <a:lnTo>
                    <a:pt x="2318996" y="268070"/>
                  </a:lnTo>
                  <a:lnTo>
                    <a:pt x="2293312" y="229648"/>
                  </a:lnTo>
                  <a:lnTo>
                    <a:pt x="2263570" y="194906"/>
                  </a:lnTo>
                  <a:lnTo>
                    <a:pt x="2230201" y="163966"/>
                  </a:lnTo>
                  <a:lnTo>
                    <a:pt x="2193634" y="136945"/>
                  </a:lnTo>
                  <a:lnTo>
                    <a:pt x="2154300" y="113965"/>
                  </a:lnTo>
                  <a:lnTo>
                    <a:pt x="2112627" y="95144"/>
                  </a:lnTo>
                  <a:lnTo>
                    <a:pt x="2069045" y="80602"/>
                  </a:lnTo>
                  <a:lnTo>
                    <a:pt x="2023983" y="70459"/>
                  </a:lnTo>
                  <a:lnTo>
                    <a:pt x="1977872" y="64835"/>
                  </a:lnTo>
                  <a:lnTo>
                    <a:pt x="1931141" y="63850"/>
                  </a:lnTo>
                  <a:lnTo>
                    <a:pt x="1884219" y="67622"/>
                  </a:lnTo>
                  <a:lnTo>
                    <a:pt x="1837537" y="76272"/>
                  </a:lnTo>
                  <a:lnTo>
                    <a:pt x="1791523" y="89920"/>
                  </a:lnTo>
                  <a:lnTo>
                    <a:pt x="1746607" y="108685"/>
                  </a:lnTo>
                  <a:lnTo>
                    <a:pt x="1694728" y="138276"/>
                  </a:lnTo>
                  <a:lnTo>
                    <a:pt x="1648182" y="174344"/>
                  </a:lnTo>
                  <a:lnTo>
                    <a:pt x="1621953" y="134208"/>
                  </a:lnTo>
                  <a:lnTo>
                    <a:pt x="1590366" y="98876"/>
                  </a:lnTo>
                  <a:lnTo>
                    <a:pt x="1554138" y="68566"/>
                  </a:lnTo>
                  <a:lnTo>
                    <a:pt x="1513988" y="43497"/>
                  </a:lnTo>
                  <a:lnTo>
                    <a:pt x="1470636" y="23887"/>
                  </a:lnTo>
                  <a:lnTo>
                    <a:pt x="1424798" y="9955"/>
                  </a:lnTo>
                  <a:lnTo>
                    <a:pt x="1377195" y="1919"/>
                  </a:lnTo>
                  <a:lnTo>
                    <a:pt x="1328544" y="0"/>
                  </a:lnTo>
                  <a:lnTo>
                    <a:pt x="1279564" y="4414"/>
                  </a:lnTo>
                  <a:lnTo>
                    <a:pt x="1230973" y="15381"/>
                  </a:lnTo>
                  <a:lnTo>
                    <a:pt x="1183489" y="33120"/>
                  </a:lnTo>
                  <a:lnTo>
                    <a:pt x="1149132" y="50987"/>
                  </a:lnTo>
                  <a:lnTo>
                    <a:pt x="1117322" y="72236"/>
                  </a:lnTo>
                  <a:lnTo>
                    <a:pt x="1062585" y="123925"/>
                  </a:lnTo>
                  <a:lnTo>
                    <a:pt x="1029027" y="92254"/>
                  </a:lnTo>
                  <a:lnTo>
                    <a:pt x="992231" y="65202"/>
                  </a:lnTo>
                  <a:lnTo>
                    <a:pt x="952705" y="42807"/>
                  </a:lnTo>
                  <a:lnTo>
                    <a:pt x="910960" y="25106"/>
                  </a:lnTo>
                  <a:lnTo>
                    <a:pt x="867502" y="12137"/>
                  </a:lnTo>
                  <a:lnTo>
                    <a:pt x="822842" y="3938"/>
                  </a:lnTo>
                  <a:lnTo>
                    <a:pt x="777487" y="548"/>
                  </a:lnTo>
                  <a:lnTo>
                    <a:pt x="731947" y="2003"/>
                  </a:lnTo>
                  <a:lnTo>
                    <a:pt x="686731" y="8341"/>
                  </a:lnTo>
                  <a:lnTo>
                    <a:pt x="642348" y="19600"/>
                  </a:lnTo>
                  <a:lnTo>
                    <a:pt x="599305" y="35819"/>
                  </a:lnTo>
                  <a:lnTo>
                    <a:pt x="558113" y="57035"/>
                  </a:lnTo>
                  <a:lnTo>
                    <a:pt x="519279" y="83285"/>
                  </a:lnTo>
                  <a:lnTo>
                    <a:pt x="481028" y="117048"/>
                  </a:lnTo>
                  <a:lnTo>
                    <a:pt x="448513" y="154992"/>
                  </a:lnTo>
                  <a:lnTo>
                    <a:pt x="422106" y="196515"/>
                  </a:lnTo>
                  <a:lnTo>
                    <a:pt x="402179" y="241013"/>
                  </a:lnTo>
                  <a:lnTo>
                    <a:pt x="389104" y="287882"/>
                  </a:lnTo>
                  <a:lnTo>
                    <a:pt x="342224" y="302208"/>
                  </a:lnTo>
                  <a:lnTo>
                    <a:pt x="298398" y="320946"/>
                  </a:lnTo>
                  <a:lnTo>
                    <a:pt x="257848" y="343742"/>
                  </a:lnTo>
                  <a:lnTo>
                    <a:pt x="220798" y="370242"/>
                  </a:lnTo>
                  <a:lnTo>
                    <a:pt x="187472" y="400093"/>
                  </a:lnTo>
                  <a:lnTo>
                    <a:pt x="158092" y="432940"/>
                  </a:lnTo>
                  <a:lnTo>
                    <a:pt x="132882" y="468428"/>
                  </a:lnTo>
                  <a:lnTo>
                    <a:pt x="112065" y="506205"/>
                  </a:lnTo>
                  <a:lnTo>
                    <a:pt x="95865" y="545915"/>
                  </a:lnTo>
                  <a:lnTo>
                    <a:pt x="84504" y="587206"/>
                  </a:lnTo>
                  <a:lnTo>
                    <a:pt x="78207" y="629722"/>
                  </a:lnTo>
                  <a:lnTo>
                    <a:pt x="77195" y="673110"/>
                  </a:lnTo>
                  <a:lnTo>
                    <a:pt x="81693" y="717015"/>
                  </a:lnTo>
                  <a:lnTo>
                    <a:pt x="91924" y="761084"/>
                  </a:lnTo>
                  <a:lnTo>
                    <a:pt x="105783" y="799232"/>
                  </a:lnTo>
                  <a:lnTo>
                    <a:pt x="111355" y="811630"/>
                  </a:lnTo>
                  <a:lnTo>
                    <a:pt x="81750" y="850308"/>
                  </a:lnTo>
                  <a:lnTo>
                    <a:pt x="56780" y="890624"/>
                  </a:lnTo>
                  <a:lnTo>
                    <a:pt x="36403" y="932291"/>
                  </a:lnTo>
                  <a:lnTo>
                    <a:pt x="20578" y="975021"/>
                  </a:lnTo>
                  <a:lnTo>
                    <a:pt x="9264" y="1018528"/>
                  </a:lnTo>
                  <a:lnTo>
                    <a:pt x="2418" y="1062524"/>
                  </a:lnTo>
                  <a:lnTo>
                    <a:pt x="0" y="1106722"/>
                  </a:lnTo>
                  <a:lnTo>
                    <a:pt x="1967" y="1150835"/>
                  </a:lnTo>
                  <a:lnTo>
                    <a:pt x="8278" y="1194577"/>
                  </a:lnTo>
                  <a:lnTo>
                    <a:pt x="18891" y="1237659"/>
                  </a:lnTo>
                  <a:lnTo>
                    <a:pt x="33766" y="1279795"/>
                  </a:lnTo>
                  <a:lnTo>
                    <a:pt x="52859" y="1320698"/>
                  </a:lnTo>
                  <a:lnTo>
                    <a:pt x="76131" y="1360081"/>
                  </a:lnTo>
                  <a:lnTo>
                    <a:pt x="103538" y="1397657"/>
                  </a:lnTo>
                  <a:lnTo>
                    <a:pt x="135040" y="1433138"/>
                  </a:lnTo>
                  <a:lnTo>
                    <a:pt x="170595" y="1466237"/>
                  </a:lnTo>
                  <a:lnTo>
                    <a:pt x="210161" y="1496668"/>
                  </a:lnTo>
                  <a:lnTo>
                    <a:pt x="255723" y="1525186"/>
                  </a:lnTo>
                  <a:lnTo>
                    <a:pt x="304052" y="1549217"/>
                  </a:lnTo>
                  <a:lnTo>
                    <a:pt x="354746" y="1568604"/>
                  </a:lnTo>
                  <a:lnTo>
                    <a:pt x="407404" y="1583186"/>
                  </a:lnTo>
                  <a:lnTo>
                    <a:pt x="461621" y="1592807"/>
                  </a:lnTo>
                  <a:lnTo>
                    <a:pt x="464717" y="1638214"/>
                  </a:lnTo>
                  <a:lnTo>
                    <a:pt x="473003" y="1682166"/>
                  </a:lnTo>
                  <a:lnTo>
                    <a:pt x="486197" y="1724411"/>
                  </a:lnTo>
                  <a:lnTo>
                    <a:pt x="504017" y="1764697"/>
                  </a:lnTo>
                  <a:lnTo>
                    <a:pt x="526180" y="1802771"/>
                  </a:lnTo>
                  <a:lnTo>
                    <a:pt x="552403" y="1838380"/>
                  </a:lnTo>
                  <a:lnTo>
                    <a:pt x="582404" y="1871273"/>
                  </a:lnTo>
                  <a:lnTo>
                    <a:pt x="615902" y="1901196"/>
                  </a:lnTo>
                  <a:lnTo>
                    <a:pt x="652612" y="1927898"/>
                  </a:lnTo>
                  <a:lnTo>
                    <a:pt x="692253" y="1951126"/>
                  </a:lnTo>
                  <a:lnTo>
                    <a:pt x="734543" y="1970627"/>
                  </a:lnTo>
                  <a:lnTo>
                    <a:pt x="779199" y="1986149"/>
                  </a:lnTo>
                  <a:lnTo>
                    <a:pt x="825938" y="1997440"/>
                  </a:lnTo>
                  <a:lnTo>
                    <a:pt x="874478" y="2004248"/>
                  </a:lnTo>
                  <a:lnTo>
                    <a:pt x="924536" y="2006319"/>
                  </a:lnTo>
                  <a:lnTo>
                    <a:pt x="975073" y="2003411"/>
                  </a:lnTo>
                  <a:lnTo>
                    <a:pt x="1024732" y="1995523"/>
                  </a:lnTo>
                  <a:lnTo>
                    <a:pt x="1073062" y="1982764"/>
                  </a:lnTo>
                  <a:lnTo>
                    <a:pt x="1119612" y="1965244"/>
                  </a:lnTo>
                  <a:lnTo>
                    <a:pt x="1163931" y="1943073"/>
                  </a:lnTo>
                  <a:lnTo>
                    <a:pt x="1180176" y="1985045"/>
                  </a:lnTo>
                  <a:lnTo>
                    <a:pt x="1200136" y="2024821"/>
                  </a:lnTo>
                  <a:lnTo>
                    <a:pt x="1223576" y="2062286"/>
                  </a:lnTo>
                  <a:lnTo>
                    <a:pt x="1250258" y="2097325"/>
                  </a:lnTo>
                  <a:lnTo>
                    <a:pt x="1279948" y="2129825"/>
                  </a:lnTo>
                  <a:lnTo>
                    <a:pt x="1312409" y="2159669"/>
                  </a:lnTo>
                  <a:lnTo>
                    <a:pt x="1347405" y="2186744"/>
                  </a:lnTo>
                  <a:lnTo>
                    <a:pt x="1384700" y="2210934"/>
                  </a:lnTo>
                  <a:lnTo>
                    <a:pt x="1424059" y="2232125"/>
                  </a:lnTo>
                  <a:lnTo>
                    <a:pt x="1465245" y="2250202"/>
                  </a:lnTo>
                  <a:lnTo>
                    <a:pt x="1508023" y="2265051"/>
                  </a:lnTo>
                  <a:lnTo>
                    <a:pt x="1552156" y="2276556"/>
                  </a:lnTo>
                  <a:lnTo>
                    <a:pt x="1597409" y="2284603"/>
                  </a:lnTo>
                  <a:lnTo>
                    <a:pt x="1643545" y="2289078"/>
                  </a:lnTo>
                  <a:lnTo>
                    <a:pt x="1690329" y="2289865"/>
                  </a:lnTo>
                  <a:lnTo>
                    <a:pt x="1737524" y="2286850"/>
                  </a:lnTo>
                  <a:lnTo>
                    <a:pt x="1784895" y="2279918"/>
                  </a:lnTo>
                  <a:lnTo>
                    <a:pt x="1832205" y="2268955"/>
                  </a:lnTo>
                  <a:lnTo>
                    <a:pt x="1882058" y="2252715"/>
                  </a:lnTo>
                  <a:lnTo>
                    <a:pt x="1929628" y="2232216"/>
                  </a:lnTo>
                  <a:lnTo>
                    <a:pt x="1974611" y="2207663"/>
                  </a:lnTo>
                  <a:lnTo>
                    <a:pt x="2016698" y="2179260"/>
                  </a:lnTo>
                  <a:lnTo>
                    <a:pt x="2055585" y="2147211"/>
                  </a:lnTo>
                  <a:lnTo>
                    <a:pt x="2090963" y="2111721"/>
                  </a:lnTo>
                  <a:lnTo>
                    <a:pt x="2122527" y="2072994"/>
                  </a:lnTo>
                  <a:lnTo>
                    <a:pt x="2166649" y="2095018"/>
                  </a:lnTo>
                  <a:lnTo>
                    <a:pt x="2211850" y="2113423"/>
                  </a:lnTo>
                  <a:lnTo>
                    <a:pt x="2257914" y="2128257"/>
                  </a:lnTo>
                  <a:lnTo>
                    <a:pt x="2304624" y="2139570"/>
                  </a:lnTo>
                  <a:lnTo>
                    <a:pt x="2351764" y="2147412"/>
                  </a:lnTo>
                  <a:lnTo>
                    <a:pt x="2399119" y="2151831"/>
                  </a:lnTo>
                  <a:lnTo>
                    <a:pt x="2446470" y="2152877"/>
                  </a:lnTo>
                  <a:lnTo>
                    <a:pt x="2493603" y="2150600"/>
                  </a:lnTo>
                  <a:lnTo>
                    <a:pt x="2540301" y="2145048"/>
                  </a:lnTo>
                  <a:lnTo>
                    <a:pt x="2586347" y="2136272"/>
                  </a:lnTo>
                  <a:lnTo>
                    <a:pt x="2631526" y="2124319"/>
                  </a:lnTo>
                  <a:lnTo>
                    <a:pt x="2675621" y="2109241"/>
                  </a:lnTo>
                  <a:lnTo>
                    <a:pt x="2718415" y="2091085"/>
                  </a:lnTo>
                  <a:lnTo>
                    <a:pt x="2759692" y="2069902"/>
                  </a:lnTo>
                  <a:lnTo>
                    <a:pt x="2799237" y="2045740"/>
                  </a:lnTo>
                  <a:lnTo>
                    <a:pt x="2836832" y="2018650"/>
                  </a:lnTo>
                  <a:lnTo>
                    <a:pt x="2872262" y="1988680"/>
                  </a:lnTo>
                  <a:lnTo>
                    <a:pt x="2905310" y="1955880"/>
                  </a:lnTo>
                  <a:lnTo>
                    <a:pt x="2935759" y="1920299"/>
                  </a:lnTo>
                  <a:lnTo>
                    <a:pt x="2963394" y="1881986"/>
                  </a:lnTo>
                  <a:lnTo>
                    <a:pt x="2967712" y="1875255"/>
                  </a:lnTo>
                  <a:lnTo>
                    <a:pt x="2969871" y="1871953"/>
                  </a:lnTo>
                  <a:lnTo>
                    <a:pt x="3021110" y="1873979"/>
                  </a:lnTo>
                  <a:lnTo>
                    <a:pt x="3070866" y="1869326"/>
                  </a:lnTo>
                  <a:lnTo>
                    <a:pt x="3118546" y="1858420"/>
                  </a:lnTo>
                  <a:lnTo>
                    <a:pt x="3163555" y="1841684"/>
                  </a:lnTo>
                  <a:lnTo>
                    <a:pt x="3205298" y="1819544"/>
                  </a:lnTo>
                  <a:lnTo>
                    <a:pt x="3243183" y="1792424"/>
                  </a:lnTo>
                  <a:lnTo>
                    <a:pt x="3276614" y="1760749"/>
                  </a:lnTo>
                  <a:lnTo>
                    <a:pt x="3304998" y="1724944"/>
                  </a:lnTo>
                  <a:lnTo>
                    <a:pt x="3327739" y="1685434"/>
                  </a:lnTo>
                  <a:lnTo>
                    <a:pt x="3344245" y="1642644"/>
                  </a:lnTo>
                  <a:lnTo>
                    <a:pt x="3353919" y="1596998"/>
                  </a:lnTo>
                  <a:lnTo>
                    <a:pt x="3356108" y="1551307"/>
                  </a:lnTo>
                  <a:lnTo>
                    <a:pt x="3351027" y="1506259"/>
                  </a:lnTo>
                  <a:lnTo>
                    <a:pt x="3338918" y="1462537"/>
                  </a:lnTo>
                  <a:lnTo>
                    <a:pt x="3320025" y="1420825"/>
                  </a:lnTo>
                  <a:lnTo>
                    <a:pt x="3294591" y="1381809"/>
                  </a:lnTo>
                  <a:lnTo>
                    <a:pt x="3262860" y="1346173"/>
                  </a:lnTo>
                  <a:lnTo>
                    <a:pt x="3304943" y="1319711"/>
                  </a:lnTo>
                  <a:lnTo>
                    <a:pt x="3341425" y="1288708"/>
                  </a:lnTo>
                  <a:lnTo>
                    <a:pt x="3372115" y="1253828"/>
                  </a:lnTo>
                  <a:lnTo>
                    <a:pt x="3396822" y="1215737"/>
                  </a:lnTo>
                  <a:lnTo>
                    <a:pt x="3415354" y="1175102"/>
                  </a:lnTo>
                  <a:lnTo>
                    <a:pt x="3427521" y="1132587"/>
                  </a:lnTo>
                  <a:lnTo>
                    <a:pt x="3433131" y="1088860"/>
                  </a:lnTo>
                  <a:lnTo>
                    <a:pt x="3431993" y="1044585"/>
                  </a:lnTo>
                  <a:lnTo>
                    <a:pt x="3423915" y="1000429"/>
                  </a:lnTo>
                  <a:lnTo>
                    <a:pt x="3408707" y="957057"/>
                  </a:lnTo>
                  <a:lnTo>
                    <a:pt x="3386177" y="915135"/>
                  </a:lnTo>
                  <a:lnTo>
                    <a:pt x="3355074" y="874408"/>
                  </a:lnTo>
                  <a:lnTo>
                    <a:pt x="3317818" y="839043"/>
                  </a:lnTo>
                  <a:lnTo>
                    <a:pt x="3275243" y="809534"/>
                  </a:lnTo>
                  <a:lnTo>
                    <a:pt x="3228180" y="786376"/>
                  </a:lnTo>
                  <a:lnTo>
                    <a:pt x="3177462" y="770061"/>
                  </a:lnTo>
                  <a:lnTo>
                    <a:pt x="3123922" y="761084"/>
                  </a:lnTo>
                  <a:lnTo>
                    <a:pt x="3121001" y="753845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0836" y="4134611"/>
              <a:ext cx="139446" cy="1394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935" y="1753108"/>
              <a:ext cx="3146425" cy="2501900"/>
            </a:xfrm>
            <a:custGeom>
              <a:avLst/>
              <a:gdLst/>
              <a:ahLst/>
              <a:cxnLst/>
              <a:rect l="l" t="t" r="r" b="b"/>
              <a:pathLst>
                <a:path w="3146425" h="2501900">
                  <a:moveTo>
                    <a:pt x="2152015" y="2374137"/>
                  </a:moveTo>
                  <a:lnTo>
                    <a:pt x="2162002" y="2423650"/>
                  </a:lnTo>
                  <a:lnTo>
                    <a:pt x="2189241" y="2464101"/>
                  </a:lnTo>
                  <a:lnTo>
                    <a:pt x="2229649" y="2491384"/>
                  </a:lnTo>
                  <a:lnTo>
                    <a:pt x="2279141" y="2501391"/>
                  </a:lnTo>
                  <a:lnTo>
                    <a:pt x="2328634" y="2491384"/>
                  </a:lnTo>
                  <a:lnTo>
                    <a:pt x="2369042" y="2464101"/>
                  </a:lnTo>
                  <a:lnTo>
                    <a:pt x="2396281" y="2423650"/>
                  </a:lnTo>
                  <a:lnTo>
                    <a:pt x="2406268" y="2374137"/>
                  </a:lnTo>
                  <a:lnTo>
                    <a:pt x="2396281" y="2324645"/>
                  </a:lnTo>
                  <a:lnTo>
                    <a:pt x="2369042" y="2284237"/>
                  </a:lnTo>
                  <a:lnTo>
                    <a:pt x="2328634" y="2256998"/>
                  </a:lnTo>
                  <a:lnTo>
                    <a:pt x="2279141" y="2247010"/>
                  </a:lnTo>
                  <a:lnTo>
                    <a:pt x="2229649" y="2256998"/>
                  </a:lnTo>
                  <a:lnTo>
                    <a:pt x="2189241" y="2284237"/>
                  </a:lnTo>
                  <a:lnTo>
                    <a:pt x="2162002" y="2324645"/>
                  </a:lnTo>
                  <a:lnTo>
                    <a:pt x="2152015" y="2374137"/>
                  </a:lnTo>
                  <a:close/>
                </a:path>
                <a:path w="3146425" h="2501900">
                  <a:moveTo>
                    <a:pt x="1993138" y="2183384"/>
                  </a:moveTo>
                  <a:lnTo>
                    <a:pt x="1998172" y="2227140"/>
                  </a:lnTo>
                  <a:lnTo>
                    <a:pt x="2012516" y="2267298"/>
                  </a:lnTo>
                  <a:lnTo>
                    <a:pt x="2035025" y="2302715"/>
                  </a:lnTo>
                  <a:lnTo>
                    <a:pt x="2064560" y="2332250"/>
                  </a:lnTo>
                  <a:lnTo>
                    <a:pt x="2099977" y="2354759"/>
                  </a:lnTo>
                  <a:lnTo>
                    <a:pt x="2140135" y="2369103"/>
                  </a:lnTo>
                  <a:lnTo>
                    <a:pt x="2183891" y="2374137"/>
                  </a:lnTo>
                  <a:lnTo>
                    <a:pt x="2227608" y="2369103"/>
                  </a:lnTo>
                  <a:lnTo>
                    <a:pt x="2267751" y="2354759"/>
                  </a:lnTo>
                  <a:lnTo>
                    <a:pt x="2303170" y="2332250"/>
                  </a:lnTo>
                  <a:lnTo>
                    <a:pt x="2332718" y="2302715"/>
                  </a:lnTo>
                  <a:lnTo>
                    <a:pt x="2355245" y="2267298"/>
                  </a:lnTo>
                  <a:lnTo>
                    <a:pt x="2369604" y="2227140"/>
                  </a:lnTo>
                  <a:lnTo>
                    <a:pt x="2374646" y="2183384"/>
                  </a:lnTo>
                  <a:lnTo>
                    <a:pt x="2369604" y="2139667"/>
                  </a:lnTo>
                  <a:lnTo>
                    <a:pt x="2355245" y="2099524"/>
                  </a:lnTo>
                  <a:lnTo>
                    <a:pt x="2332718" y="2064105"/>
                  </a:lnTo>
                  <a:lnTo>
                    <a:pt x="2303170" y="2034557"/>
                  </a:lnTo>
                  <a:lnTo>
                    <a:pt x="2267751" y="2012030"/>
                  </a:lnTo>
                  <a:lnTo>
                    <a:pt x="2227608" y="1997671"/>
                  </a:lnTo>
                  <a:lnTo>
                    <a:pt x="2183891" y="1992629"/>
                  </a:lnTo>
                  <a:lnTo>
                    <a:pt x="2140135" y="1997671"/>
                  </a:lnTo>
                  <a:lnTo>
                    <a:pt x="2099977" y="2012030"/>
                  </a:lnTo>
                  <a:lnTo>
                    <a:pt x="2064560" y="2034557"/>
                  </a:lnTo>
                  <a:lnTo>
                    <a:pt x="2035025" y="2064105"/>
                  </a:lnTo>
                  <a:lnTo>
                    <a:pt x="2012516" y="2099524"/>
                  </a:lnTo>
                  <a:lnTo>
                    <a:pt x="1998172" y="2139667"/>
                  </a:lnTo>
                  <a:lnTo>
                    <a:pt x="1993138" y="2183384"/>
                  </a:lnTo>
                  <a:close/>
                </a:path>
                <a:path w="3146425" h="2501900">
                  <a:moveTo>
                    <a:pt x="2945256" y="1263141"/>
                  </a:moveTo>
                  <a:lnTo>
                    <a:pt x="2997707" y="1263195"/>
                  </a:lnTo>
                  <a:lnTo>
                    <a:pt x="3049301" y="1256045"/>
                  </a:lnTo>
                  <a:lnTo>
                    <a:pt x="3099133" y="1241871"/>
                  </a:lnTo>
                  <a:lnTo>
                    <a:pt x="3146298" y="1220851"/>
                  </a:lnTo>
                </a:path>
                <a:path w="3146425" h="2501900">
                  <a:moveTo>
                    <a:pt x="2767838" y="1725294"/>
                  </a:moveTo>
                  <a:lnTo>
                    <a:pt x="2789233" y="1732289"/>
                  </a:lnTo>
                  <a:lnTo>
                    <a:pt x="2811081" y="1738010"/>
                  </a:lnTo>
                  <a:lnTo>
                    <a:pt x="2833310" y="1742422"/>
                  </a:lnTo>
                  <a:lnTo>
                    <a:pt x="2855849" y="1745488"/>
                  </a:lnTo>
                </a:path>
                <a:path w="3146425" h="2501900">
                  <a:moveTo>
                    <a:pt x="2009775" y="1947290"/>
                  </a:moveTo>
                  <a:lnTo>
                    <a:pt x="2025034" y="1925222"/>
                  </a:lnTo>
                  <a:lnTo>
                    <a:pt x="2038985" y="1902475"/>
                  </a:lnTo>
                  <a:lnTo>
                    <a:pt x="2051601" y="1879086"/>
                  </a:lnTo>
                  <a:lnTo>
                    <a:pt x="2062861" y="1855089"/>
                  </a:lnTo>
                </a:path>
                <a:path w="3146425" h="2501900">
                  <a:moveTo>
                    <a:pt x="1029588" y="1717420"/>
                  </a:moveTo>
                  <a:lnTo>
                    <a:pt x="1032706" y="1743057"/>
                  </a:lnTo>
                  <a:lnTo>
                    <a:pt x="1037288" y="1768490"/>
                  </a:lnTo>
                  <a:lnTo>
                    <a:pt x="1043322" y="1793662"/>
                  </a:lnTo>
                  <a:lnTo>
                    <a:pt x="1050797" y="1818513"/>
                  </a:lnTo>
                </a:path>
                <a:path w="3146425" h="2501900">
                  <a:moveTo>
                    <a:pt x="608711" y="1092327"/>
                  </a:moveTo>
                  <a:lnTo>
                    <a:pt x="562809" y="1115672"/>
                  </a:lnTo>
                  <a:lnTo>
                    <a:pt x="520680" y="1143241"/>
                  </a:lnTo>
                  <a:lnTo>
                    <a:pt x="482584" y="1174656"/>
                  </a:lnTo>
                  <a:lnTo>
                    <a:pt x="448780" y="1209536"/>
                  </a:lnTo>
                  <a:lnTo>
                    <a:pt x="419528" y="1247505"/>
                  </a:lnTo>
                  <a:lnTo>
                    <a:pt x="395088" y="1288182"/>
                  </a:lnTo>
                  <a:lnTo>
                    <a:pt x="375720" y="1331189"/>
                  </a:lnTo>
                  <a:lnTo>
                    <a:pt x="361684" y="1376148"/>
                  </a:lnTo>
                  <a:lnTo>
                    <a:pt x="353240" y="1422680"/>
                  </a:lnTo>
                  <a:lnTo>
                    <a:pt x="350646" y="1470405"/>
                  </a:lnTo>
                </a:path>
                <a:path w="3146425" h="2501900">
                  <a:moveTo>
                    <a:pt x="0" y="689609"/>
                  </a:moveTo>
                  <a:lnTo>
                    <a:pt x="21834" y="729436"/>
                  </a:lnTo>
                  <a:lnTo>
                    <a:pt x="48466" y="766571"/>
                  </a:lnTo>
                  <a:lnTo>
                    <a:pt x="79599" y="800659"/>
                  </a:lnTo>
                  <a:lnTo>
                    <a:pt x="114934" y="831341"/>
                  </a:lnTo>
                </a:path>
                <a:path w="3146425" h="2501900">
                  <a:moveTo>
                    <a:pt x="275716" y="163575"/>
                  </a:moveTo>
                  <a:lnTo>
                    <a:pt x="272909" y="180195"/>
                  </a:lnTo>
                  <a:lnTo>
                    <a:pt x="270970" y="196897"/>
                  </a:lnTo>
                  <a:lnTo>
                    <a:pt x="269912" y="213671"/>
                  </a:lnTo>
                  <a:lnTo>
                    <a:pt x="269747" y="230504"/>
                  </a:lnTo>
                </a:path>
                <a:path w="3146425" h="2501900">
                  <a:moveTo>
                    <a:pt x="1009650" y="85470"/>
                  </a:moveTo>
                  <a:lnTo>
                    <a:pt x="997515" y="62722"/>
                  </a:lnTo>
                  <a:lnTo>
                    <a:pt x="983630" y="40830"/>
                  </a:lnTo>
                  <a:lnTo>
                    <a:pt x="968055" y="19891"/>
                  </a:lnTo>
                  <a:lnTo>
                    <a:pt x="950849" y="0"/>
                  </a:lnTo>
                </a:path>
                <a:path w="3146425" h="2501900">
                  <a:moveTo>
                    <a:pt x="1560321" y="126111"/>
                  </a:moveTo>
                  <a:lnTo>
                    <a:pt x="1555089" y="107118"/>
                  </a:lnTo>
                  <a:lnTo>
                    <a:pt x="1548558" y="88471"/>
                  </a:lnTo>
                  <a:lnTo>
                    <a:pt x="1540765" y="70229"/>
                  </a:lnTo>
                  <a:lnTo>
                    <a:pt x="1531746" y="52450"/>
                  </a:lnTo>
                </a:path>
                <a:path w="3146425" h="2501900">
                  <a:moveTo>
                    <a:pt x="2206498" y="151129"/>
                  </a:moveTo>
                  <a:lnTo>
                    <a:pt x="2178937" y="166838"/>
                  </a:lnTo>
                  <a:lnTo>
                    <a:pt x="2152507" y="184022"/>
                  </a:lnTo>
                  <a:lnTo>
                    <a:pt x="2127291" y="202636"/>
                  </a:lnTo>
                  <a:lnTo>
                    <a:pt x="2103374" y="222630"/>
                  </a:lnTo>
                </a:path>
                <a:path w="3146425" h="2501900">
                  <a:moveTo>
                    <a:pt x="2990215" y="712724"/>
                  </a:moveTo>
                  <a:lnTo>
                    <a:pt x="2995906" y="694154"/>
                  </a:lnTo>
                  <a:lnTo>
                    <a:pt x="3000787" y="675417"/>
                  </a:lnTo>
                  <a:lnTo>
                    <a:pt x="3004859" y="656538"/>
                  </a:lnTo>
                  <a:lnTo>
                    <a:pt x="3008122" y="637539"/>
                  </a:lnTo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107183" y="2007870"/>
            <a:ext cx="202247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I </a:t>
            </a:r>
            <a:r>
              <a:rPr dirty="0" sz="1800" spc="-10">
                <a:latin typeface="Calibri"/>
                <a:cs typeface="Calibri"/>
              </a:rPr>
              <a:t>have </a:t>
            </a:r>
            <a:r>
              <a:rPr dirty="0" sz="1800">
                <a:latin typeface="Calibri"/>
                <a:cs typeface="Calibri"/>
              </a:rPr>
              <a:t>a lot </a:t>
            </a:r>
            <a:r>
              <a:rPr dirty="0" sz="1800" spc="-5">
                <a:latin typeface="Calibri"/>
                <a:cs typeface="Calibri"/>
              </a:rPr>
              <a:t>of files </a:t>
            </a:r>
            <a:r>
              <a:rPr dirty="0" sz="1800" spc="-10">
                <a:latin typeface="Calibri"/>
                <a:cs typeface="Calibri"/>
              </a:rPr>
              <a:t>to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store </a:t>
            </a:r>
            <a:r>
              <a:rPr dirty="0" sz="1800" spc="-5">
                <a:latin typeface="Calibri"/>
                <a:cs typeface="Calibri"/>
              </a:rPr>
              <a:t>which </a:t>
            </a:r>
            <a:r>
              <a:rPr dirty="0" sz="1800">
                <a:latin typeface="Calibri"/>
                <a:cs typeface="Calibri"/>
              </a:rPr>
              <a:t>I </a:t>
            </a:r>
            <a:r>
              <a:rPr dirty="0" sz="1800" spc="-10">
                <a:latin typeface="Calibri"/>
                <a:cs typeface="Calibri"/>
              </a:rPr>
              <a:t>work </a:t>
            </a:r>
            <a:r>
              <a:rPr dirty="0" sz="1800" spc="-5">
                <a:latin typeface="Calibri"/>
                <a:cs typeface="Calibri"/>
              </a:rPr>
              <a:t>on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but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there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5">
                <a:latin typeface="Calibri"/>
                <a:cs typeface="Calibri"/>
              </a:rPr>
              <a:t> not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enough </a:t>
            </a:r>
            <a:r>
              <a:rPr dirty="0" sz="1800">
                <a:latin typeface="Calibri"/>
                <a:cs typeface="Calibri"/>
              </a:rPr>
              <a:t>space </a:t>
            </a:r>
            <a:r>
              <a:rPr dirty="0" sz="1800" spc="-5">
                <a:latin typeface="Calibri"/>
                <a:cs typeface="Calibri"/>
              </a:rPr>
              <a:t>on </a:t>
            </a:r>
            <a:r>
              <a:rPr dirty="0" sz="1800" spc="-20">
                <a:latin typeface="Calibri"/>
                <a:cs typeface="Calibri"/>
              </a:rPr>
              <a:t>my 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laptop.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90727" y="1633089"/>
            <a:ext cx="3446145" cy="2013585"/>
            <a:chOff x="6690727" y="1633089"/>
            <a:chExt cx="3446145" cy="2013585"/>
          </a:xfrm>
        </p:grpSpPr>
        <p:sp>
          <p:nvSpPr>
            <p:cNvPr id="13" name="object 13"/>
            <p:cNvSpPr/>
            <p:nvPr/>
          </p:nvSpPr>
          <p:spPr>
            <a:xfrm>
              <a:off x="6697077" y="1639439"/>
              <a:ext cx="3433445" cy="1741805"/>
            </a:xfrm>
            <a:custGeom>
              <a:avLst/>
              <a:gdLst/>
              <a:ahLst/>
              <a:cxnLst/>
              <a:rect l="l" t="t" r="r" b="b"/>
              <a:pathLst>
                <a:path w="3433445" h="1741804">
                  <a:moveTo>
                    <a:pt x="2104510" y="0"/>
                  </a:moveTo>
                  <a:lnTo>
                    <a:pt x="2055859" y="1469"/>
                  </a:lnTo>
                  <a:lnTo>
                    <a:pt x="2008255" y="7587"/>
                  </a:lnTo>
                  <a:lnTo>
                    <a:pt x="1962418" y="18188"/>
                  </a:lnTo>
                  <a:lnTo>
                    <a:pt x="1919065" y="33104"/>
                  </a:lnTo>
                  <a:lnTo>
                    <a:pt x="1878916" y="52169"/>
                  </a:lnTo>
                  <a:lnTo>
                    <a:pt x="1842688" y="75216"/>
                  </a:lnTo>
                  <a:lnTo>
                    <a:pt x="1811100" y="102079"/>
                  </a:lnTo>
                  <a:lnTo>
                    <a:pt x="1784871" y="132591"/>
                  </a:lnTo>
                  <a:lnTo>
                    <a:pt x="1762313" y="118292"/>
                  </a:lnTo>
                  <a:lnTo>
                    <a:pt x="1713005" y="93265"/>
                  </a:lnTo>
                  <a:lnTo>
                    <a:pt x="1638025" y="67473"/>
                  </a:lnTo>
                  <a:lnTo>
                    <a:pt x="1588368" y="56770"/>
                  </a:lnTo>
                  <a:lnTo>
                    <a:pt x="1538012" y="50456"/>
                  </a:lnTo>
                  <a:lnTo>
                    <a:pt x="1487494" y="48420"/>
                  </a:lnTo>
                  <a:lnTo>
                    <a:pt x="1437350" y="50547"/>
                  </a:lnTo>
                  <a:lnTo>
                    <a:pt x="1388116" y="56724"/>
                  </a:lnTo>
                  <a:lnTo>
                    <a:pt x="1340331" y="66838"/>
                  </a:lnTo>
                  <a:lnTo>
                    <a:pt x="1294529" y="80775"/>
                  </a:lnTo>
                  <a:lnTo>
                    <a:pt x="1251247" y="98422"/>
                  </a:lnTo>
                  <a:lnTo>
                    <a:pt x="1211023" y="119665"/>
                  </a:lnTo>
                  <a:lnTo>
                    <a:pt x="1174392" y="144391"/>
                  </a:lnTo>
                  <a:lnTo>
                    <a:pt x="1141891" y="172486"/>
                  </a:lnTo>
                  <a:lnTo>
                    <a:pt x="1114057" y="203838"/>
                  </a:lnTo>
                  <a:lnTo>
                    <a:pt x="1068696" y="187431"/>
                  </a:lnTo>
                  <a:lnTo>
                    <a:pt x="1021556" y="174164"/>
                  </a:lnTo>
                  <a:lnTo>
                    <a:pt x="972972" y="164080"/>
                  </a:lnTo>
                  <a:lnTo>
                    <a:pt x="923279" y="157223"/>
                  </a:lnTo>
                  <a:lnTo>
                    <a:pt x="872813" y="153640"/>
                  </a:lnTo>
                  <a:lnTo>
                    <a:pt x="821909" y="153373"/>
                  </a:lnTo>
                  <a:lnTo>
                    <a:pt x="770903" y="156467"/>
                  </a:lnTo>
                  <a:lnTo>
                    <a:pt x="713448" y="164056"/>
                  </a:lnTo>
                  <a:lnTo>
                    <a:pt x="658616" y="175632"/>
                  </a:lnTo>
                  <a:lnTo>
                    <a:pt x="606687" y="190939"/>
                  </a:lnTo>
                  <a:lnTo>
                    <a:pt x="557942" y="209723"/>
                  </a:lnTo>
                  <a:lnTo>
                    <a:pt x="512660" y="231731"/>
                  </a:lnTo>
                  <a:lnTo>
                    <a:pt x="471122" y="256708"/>
                  </a:lnTo>
                  <a:lnTo>
                    <a:pt x="433607" y="284399"/>
                  </a:lnTo>
                  <a:lnTo>
                    <a:pt x="400396" y="314551"/>
                  </a:lnTo>
                  <a:lnTo>
                    <a:pt x="371768" y="346909"/>
                  </a:lnTo>
                  <a:lnTo>
                    <a:pt x="348003" y="381219"/>
                  </a:lnTo>
                  <a:lnTo>
                    <a:pt x="329381" y="417227"/>
                  </a:lnTo>
                  <a:lnTo>
                    <a:pt x="316182" y="454679"/>
                  </a:lnTo>
                  <a:lnTo>
                    <a:pt x="308687" y="493320"/>
                  </a:lnTo>
                  <a:lnTo>
                    <a:pt x="307174" y="532897"/>
                  </a:lnTo>
                  <a:lnTo>
                    <a:pt x="311925" y="573154"/>
                  </a:lnTo>
                  <a:lnTo>
                    <a:pt x="309131" y="578615"/>
                  </a:lnTo>
                  <a:lnTo>
                    <a:pt x="255591" y="585464"/>
                  </a:lnTo>
                  <a:lnTo>
                    <a:pt x="204874" y="597886"/>
                  </a:lnTo>
                  <a:lnTo>
                    <a:pt x="157811" y="615508"/>
                  </a:lnTo>
                  <a:lnTo>
                    <a:pt x="115235" y="637957"/>
                  </a:lnTo>
                  <a:lnTo>
                    <a:pt x="77979" y="664857"/>
                  </a:lnTo>
                  <a:lnTo>
                    <a:pt x="46876" y="695836"/>
                  </a:lnTo>
                  <a:lnTo>
                    <a:pt x="22499" y="730951"/>
                  </a:lnTo>
                  <a:lnTo>
                    <a:pt x="6959" y="767342"/>
                  </a:lnTo>
                  <a:lnTo>
                    <a:pt x="0" y="804335"/>
                  </a:lnTo>
                  <a:lnTo>
                    <a:pt x="1368" y="841256"/>
                  </a:lnTo>
                  <a:lnTo>
                    <a:pt x="28067" y="912183"/>
                  </a:lnTo>
                  <a:lnTo>
                    <a:pt x="52889" y="944840"/>
                  </a:lnTo>
                  <a:lnTo>
                    <a:pt x="85021" y="974728"/>
                  </a:lnTo>
                  <a:lnTo>
                    <a:pt x="124207" y="1001171"/>
                  </a:lnTo>
                  <a:lnTo>
                    <a:pt x="170193" y="1023496"/>
                  </a:lnTo>
                  <a:lnTo>
                    <a:pt x="132864" y="1056343"/>
                  </a:lnTo>
                  <a:lnTo>
                    <a:pt x="104673" y="1092726"/>
                  </a:lnTo>
                  <a:lnTo>
                    <a:pt x="86041" y="1131761"/>
                  </a:lnTo>
                  <a:lnTo>
                    <a:pt x="77388" y="1172563"/>
                  </a:lnTo>
                  <a:lnTo>
                    <a:pt x="79134" y="1214250"/>
                  </a:lnTo>
                  <a:lnTo>
                    <a:pt x="90162" y="1252305"/>
                  </a:lnTo>
                  <a:lnTo>
                    <a:pt x="109383" y="1287697"/>
                  </a:lnTo>
                  <a:lnTo>
                    <a:pt x="136005" y="1319995"/>
                  </a:lnTo>
                  <a:lnTo>
                    <a:pt x="169239" y="1348768"/>
                  </a:lnTo>
                  <a:lnTo>
                    <a:pt x="208293" y="1373587"/>
                  </a:lnTo>
                  <a:lnTo>
                    <a:pt x="252376" y="1394021"/>
                  </a:lnTo>
                  <a:lnTo>
                    <a:pt x="300698" y="1409639"/>
                  </a:lnTo>
                  <a:lnTo>
                    <a:pt x="352467" y="1420010"/>
                  </a:lnTo>
                  <a:lnTo>
                    <a:pt x="406892" y="1424705"/>
                  </a:lnTo>
                  <a:lnTo>
                    <a:pt x="463182" y="1423292"/>
                  </a:lnTo>
                  <a:lnTo>
                    <a:pt x="469659" y="1430912"/>
                  </a:lnTo>
                  <a:lnTo>
                    <a:pt x="498829" y="1461518"/>
                  </a:lnTo>
                  <a:lnTo>
                    <a:pt x="531104" y="1489819"/>
                  </a:lnTo>
                  <a:lnTo>
                    <a:pt x="566233" y="1515772"/>
                  </a:lnTo>
                  <a:lnTo>
                    <a:pt x="603963" y="1539334"/>
                  </a:lnTo>
                  <a:lnTo>
                    <a:pt x="644043" y="1560461"/>
                  </a:lnTo>
                  <a:lnTo>
                    <a:pt x="686219" y="1579108"/>
                  </a:lnTo>
                  <a:lnTo>
                    <a:pt x="730240" y="1595233"/>
                  </a:lnTo>
                  <a:lnTo>
                    <a:pt x="775853" y="1608791"/>
                  </a:lnTo>
                  <a:lnTo>
                    <a:pt x="822806" y="1619740"/>
                  </a:lnTo>
                  <a:lnTo>
                    <a:pt x="870847" y="1628035"/>
                  </a:lnTo>
                  <a:lnTo>
                    <a:pt x="919723" y="1633633"/>
                  </a:lnTo>
                  <a:lnTo>
                    <a:pt x="969182" y="1636489"/>
                  </a:lnTo>
                  <a:lnTo>
                    <a:pt x="1018971" y="1636561"/>
                  </a:lnTo>
                  <a:lnTo>
                    <a:pt x="1068840" y="1633805"/>
                  </a:lnTo>
                  <a:lnTo>
                    <a:pt x="1118534" y="1628177"/>
                  </a:lnTo>
                  <a:lnTo>
                    <a:pt x="1167802" y="1619634"/>
                  </a:lnTo>
                  <a:lnTo>
                    <a:pt x="1216391" y="1608131"/>
                  </a:lnTo>
                  <a:lnTo>
                    <a:pt x="1264050" y="1593625"/>
                  </a:lnTo>
                  <a:lnTo>
                    <a:pt x="1310526" y="1576073"/>
                  </a:lnTo>
                  <a:lnTo>
                    <a:pt x="1342090" y="1605539"/>
                  </a:lnTo>
                  <a:lnTo>
                    <a:pt x="1377469" y="1632546"/>
                  </a:lnTo>
                  <a:lnTo>
                    <a:pt x="1416355" y="1656936"/>
                  </a:lnTo>
                  <a:lnTo>
                    <a:pt x="1458443" y="1678551"/>
                  </a:lnTo>
                  <a:lnTo>
                    <a:pt x="1503426" y="1697234"/>
                  </a:lnTo>
                  <a:lnTo>
                    <a:pt x="1550996" y="1712826"/>
                  </a:lnTo>
                  <a:lnTo>
                    <a:pt x="1600848" y="1725171"/>
                  </a:lnTo>
                  <a:lnTo>
                    <a:pt x="1654082" y="1734339"/>
                  </a:lnTo>
                  <a:lnTo>
                    <a:pt x="1707354" y="1739637"/>
                  </a:lnTo>
                  <a:lnTo>
                    <a:pt x="1760330" y="1741190"/>
                  </a:lnTo>
                  <a:lnTo>
                    <a:pt x="1812672" y="1739123"/>
                  </a:lnTo>
                  <a:lnTo>
                    <a:pt x="1864046" y="1733561"/>
                  </a:lnTo>
                  <a:lnTo>
                    <a:pt x="1914115" y="1724628"/>
                  </a:lnTo>
                  <a:lnTo>
                    <a:pt x="1962543" y="1712450"/>
                  </a:lnTo>
                  <a:lnTo>
                    <a:pt x="2008994" y="1697152"/>
                  </a:lnTo>
                  <a:lnTo>
                    <a:pt x="2053133" y="1678857"/>
                  </a:lnTo>
                  <a:lnTo>
                    <a:pt x="2094623" y="1657691"/>
                  </a:lnTo>
                  <a:lnTo>
                    <a:pt x="2133128" y="1633779"/>
                  </a:lnTo>
                  <a:lnTo>
                    <a:pt x="2168312" y="1607245"/>
                  </a:lnTo>
                  <a:lnTo>
                    <a:pt x="2199840" y="1578215"/>
                  </a:lnTo>
                  <a:lnTo>
                    <a:pt x="2227374" y="1546814"/>
                  </a:lnTo>
                  <a:lnTo>
                    <a:pt x="2250581" y="1513165"/>
                  </a:lnTo>
                  <a:lnTo>
                    <a:pt x="2269122" y="1477394"/>
                  </a:lnTo>
                  <a:lnTo>
                    <a:pt x="2313441" y="1494250"/>
                  </a:lnTo>
                  <a:lnTo>
                    <a:pt x="2359991" y="1507577"/>
                  </a:lnTo>
                  <a:lnTo>
                    <a:pt x="2408321" y="1517289"/>
                  </a:lnTo>
                  <a:lnTo>
                    <a:pt x="2457980" y="1523301"/>
                  </a:lnTo>
                  <a:lnTo>
                    <a:pt x="2508517" y="1525527"/>
                  </a:lnTo>
                  <a:lnTo>
                    <a:pt x="2566149" y="1523374"/>
                  </a:lnTo>
                  <a:lnTo>
                    <a:pt x="2621702" y="1516465"/>
                  </a:lnTo>
                  <a:lnTo>
                    <a:pt x="2674741" y="1505098"/>
                  </a:lnTo>
                  <a:lnTo>
                    <a:pt x="2724833" y="1489565"/>
                  </a:lnTo>
                  <a:lnTo>
                    <a:pt x="2771543" y="1470164"/>
                  </a:lnTo>
                  <a:lnTo>
                    <a:pt x="2814439" y="1447188"/>
                  </a:lnTo>
                  <a:lnTo>
                    <a:pt x="2853085" y="1420933"/>
                  </a:lnTo>
                  <a:lnTo>
                    <a:pt x="2887048" y="1391695"/>
                  </a:lnTo>
                  <a:lnTo>
                    <a:pt x="2915894" y="1359767"/>
                  </a:lnTo>
                  <a:lnTo>
                    <a:pt x="2939189" y="1325447"/>
                  </a:lnTo>
                  <a:lnTo>
                    <a:pt x="2956500" y="1289028"/>
                  </a:lnTo>
                  <a:lnTo>
                    <a:pt x="2967392" y="1250805"/>
                  </a:lnTo>
                  <a:lnTo>
                    <a:pt x="2971432" y="1211075"/>
                  </a:lnTo>
                  <a:lnTo>
                    <a:pt x="3025650" y="1203748"/>
                  </a:lnTo>
                  <a:lnTo>
                    <a:pt x="3078307" y="1192659"/>
                  </a:lnTo>
                  <a:lnTo>
                    <a:pt x="3129002" y="1177919"/>
                  </a:lnTo>
                  <a:lnTo>
                    <a:pt x="3177331" y="1159637"/>
                  </a:lnTo>
                  <a:lnTo>
                    <a:pt x="3222892" y="1137923"/>
                  </a:lnTo>
                  <a:lnTo>
                    <a:pt x="3267425" y="1111540"/>
                  </a:lnTo>
                  <a:lnTo>
                    <a:pt x="3306801" y="1082588"/>
                  </a:lnTo>
                  <a:lnTo>
                    <a:pt x="3340958" y="1051387"/>
                  </a:lnTo>
                  <a:lnTo>
                    <a:pt x="3369835" y="1018253"/>
                  </a:lnTo>
                  <a:lnTo>
                    <a:pt x="3393373" y="983505"/>
                  </a:lnTo>
                  <a:lnTo>
                    <a:pt x="3411511" y="947460"/>
                  </a:lnTo>
                  <a:lnTo>
                    <a:pt x="3424187" y="910435"/>
                  </a:lnTo>
                  <a:lnTo>
                    <a:pt x="3431340" y="872748"/>
                  </a:lnTo>
                  <a:lnTo>
                    <a:pt x="3432912" y="834717"/>
                  </a:lnTo>
                  <a:lnTo>
                    <a:pt x="3428839" y="796660"/>
                  </a:lnTo>
                  <a:lnTo>
                    <a:pt x="3419062" y="758894"/>
                  </a:lnTo>
                  <a:lnTo>
                    <a:pt x="3403521" y="721737"/>
                  </a:lnTo>
                  <a:lnTo>
                    <a:pt x="3382153" y="685506"/>
                  </a:lnTo>
                  <a:lnTo>
                    <a:pt x="3354899" y="650520"/>
                  </a:lnTo>
                  <a:lnTo>
                    <a:pt x="3321698" y="617096"/>
                  </a:lnTo>
                  <a:lnTo>
                    <a:pt x="3327270" y="607672"/>
                  </a:lnTo>
                  <a:lnTo>
                    <a:pt x="3352502" y="539562"/>
                  </a:lnTo>
                  <a:lnTo>
                    <a:pt x="3356122" y="500732"/>
                  </a:lnTo>
                  <a:lnTo>
                    <a:pt x="3352345" y="462553"/>
                  </a:lnTo>
                  <a:lnTo>
                    <a:pt x="3341524" y="425453"/>
                  </a:lnTo>
                  <a:lnTo>
                    <a:pt x="3324015" y="389861"/>
                  </a:lnTo>
                  <a:lnTo>
                    <a:pt x="3300172" y="356206"/>
                  </a:lnTo>
                  <a:lnTo>
                    <a:pt x="3270349" y="324917"/>
                  </a:lnTo>
                  <a:lnTo>
                    <a:pt x="3234901" y="296421"/>
                  </a:lnTo>
                  <a:lnTo>
                    <a:pt x="3194182" y="271148"/>
                  </a:lnTo>
                  <a:lnTo>
                    <a:pt x="3148548" y="249526"/>
                  </a:lnTo>
                  <a:lnTo>
                    <a:pt x="3098352" y="231984"/>
                  </a:lnTo>
                  <a:lnTo>
                    <a:pt x="3043949" y="218951"/>
                  </a:lnTo>
                  <a:lnTo>
                    <a:pt x="3026520" y="174640"/>
                  </a:lnTo>
                  <a:lnTo>
                    <a:pt x="2998531" y="133353"/>
                  </a:lnTo>
                  <a:lnTo>
                    <a:pt x="2960707" y="95971"/>
                  </a:lnTo>
                  <a:lnTo>
                    <a:pt x="2913774" y="63376"/>
                  </a:lnTo>
                  <a:lnTo>
                    <a:pt x="2871591" y="41917"/>
                  </a:lnTo>
                  <a:lnTo>
                    <a:pt x="2826689" y="24951"/>
                  </a:lnTo>
                  <a:lnTo>
                    <a:pt x="2779716" y="12441"/>
                  </a:lnTo>
                  <a:lnTo>
                    <a:pt x="2731318" y="4349"/>
                  </a:lnTo>
                  <a:lnTo>
                    <a:pt x="2682141" y="639"/>
                  </a:lnTo>
                  <a:lnTo>
                    <a:pt x="2632834" y="1273"/>
                  </a:lnTo>
                  <a:lnTo>
                    <a:pt x="2584043" y="6214"/>
                  </a:lnTo>
                  <a:lnTo>
                    <a:pt x="2536415" y="15426"/>
                  </a:lnTo>
                  <a:lnTo>
                    <a:pt x="2490596" y="28872"/>
                  </a:lnTo>
                  <a:lnTo>
                    <a:pt x="2447234" y="46513"/>
                  </a:lnTo>
                  <a:lnTo>
                    <a:pt x="2406976" y="68314"/>
                  </a:lnTo>
                  <a:lnTo>
                    <a:pt x="2370468" y="94237"/>
                  </a:lnTo>
                  <a:lnTo>
                    <a:pt x="2344683" y="73476"/>
                  </a:lnTo>
                  <a:lnTo>
                    <a:pt x="2283922" y="38766"/>
                  </a:lnTo>
                  <a:lnTo>
                    <a:pt x="2202081" y="11673"/>
                  </a:lnTo>
                  <a:lnTo>
                    <a:pt x="2153490" y="3345"/>
                  </a:lnTo>
                  <a:lnTo>
                    <a:pt x="2104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2605" y="3434588"/>
              <a:ext cx="193421" cy="2054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687055" y="324485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45034" y="0"/>
                  </a:moveTo>
                  <a:lnTo>
                    <a:pt x="99226" y="7402"/>
                  </a:lnTo>
                  <a:lnTo>
                    <a:pt x="59417" y="28009"/>
                  </a:lnTo>
                  <a:lnTo>
                    <a:pt x="28009" y="59417"/>
                  </a:lnTo>
                  <a:lnTo>
                    <a:pt x="7402" y="99226"/>
                  </a:lnTo>
                  <a:lnTo>
                    <a:pt x="0" y="145034"/>
                  </a:lnTo>
                  <a:lnTo>
                    <a:pt x="7402" y="190890"/>
                  </a:lnTo>
                  <a:lnTo>
                    <a:pt x="28009" y="230705"/>
                  </a:lnTo>
                  <a:lnTo>
                    <a:pt x="59417" y="262095"/>
                  </a:lnTo>
                  <a:lnTo>
                    <a:pt x="99226" y="282677"/>
                  </a:lnTo>
                  <a:lnTo>
                    <a:pt x="145034" y="290067"/>
                  </a:lnTo>
                  <a:lnTo>
                    <a:pt x="190890" y="282677"/>
                  </a:lnTo>
                  <a:lnTo>
                    <a:pt x="230705" y="262095"/>
                  </a:lnTo>
                  <a:lnTo>
                    <a:pt x="262095" y="230705"/>
                  </a:lnTo>
                  <a:lnTo>
                    <a:pt x="282677" y="190890"/>
                  </a:lnTo>
                  <a:lnTo>
                    <a:pt x="290068" y="145034"/>
                  </a:lnTo>
                  <a:lnTo>
                    <a:pt x="282677" y="99226"/>
                  </a:lnTo>
                  <a:lnTo>
                    <a:pt x="262095" y="59417"/>
                  </a:lnTo>
                  <a:lnTo>
                    <a:pt x="230705" y="28009"/>
                  </a:lnTo>
                  <a:lnTo>
                    <a:pt x="190890" y="7402"/>
                  </a:lnTo>
                  <a:lnTo>
                    <a:pt x="145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697077" y="1639439"/>
              <a:ext cx="3433445" cy="1741805"/>
            </a:xfrm>
            <a:custGeom>
              <a:avLst/>
              <a:gdLst/>
              <a:ahLst/>
              <a:cxnLst/>
              <a:rect l="l" t="t" r="r" b="b"/>
              <a:pathLst>
                <a:path w="3433445" h="1741804">
                  <a:moveTo>
                    <a:pt x="311925" y="573154"/>
                  </a:moveTo>
                  <a:lnTo>
                    <a:pt x="307174" y="532897"/>
                  </a:lnTo>
                  <a:lnTo>
                    <a:pt x="308687" y="493320"/>
                  </a:lnTo>
                  <a:lnTo>
                    <a:pt x="316182" y="454679"/>
                  </a:lnTo>
                  <a:lnTo>
                    <a:pt x="329381" y="417227"/>
                  </a:lnTo>
                  <a:lnTo>
                    <a:pt x="348003" y="381219"/>
                  </a:lnTo>
                  <a:lnTo>
                    <a:pt x="371768" y="346909"/>
                  </a:lnTo>
                  <a:lnTo>
                    <a:pt x="400396" y="314551"/>
                  </a:lnTo>
                  <a:lnTo>
                    <a:pt x="433607" y="284399"/>
                  </a:lnTo>
                  <a:lnTo>
                    <a:pt x="471122" y="256708"/>
                  </a:lnTo>
                  <a:lnTo>
                    <a:pt x="512660" y="231731"/>
                  </a:lnTo>
                  <a:lnTo>
                    <a:pt x="557942" y="209723"/>
                  </a:lnTo>
                  <a:lnTo>
                    <a:pt x="606687" y="190939"/>
                  </a:lnTo>
                  <a:lnTo>
                    <a:pt x="658616" y="175632"/>
                  </a:lnTo>
                  <a:lnTo>
                    <a:pt x="713448" y="164056"/>
                  </a:lnTo>
                  <a:lnTo>
                    <a:pt x="770903" y="156467"/>
                  </a:lnTo>
                  <a:lnTo>
                    <a:pt x="821909" y="153373"/>
                  </a:lnTo>
                  <a:lnTo>
                    <a:pt x="872813" y="153640"/>
                  </a:lnTo>
                  <a:lnTo>
                    <a:pt x="923279" y="157223"/>
                  </a:lnTo>
                  <a:lnTo>
                    <a:pt x="972972" y="164080"/>
                  </a:lnTo>
                  <a:lnTo>
                    <a:pt x="1021556" y="174164"/>
                  </a:lnTo>
                  <a:lnTo>
                    <a:pt x="1068696" y="187431"/>
                  </a:lnTo>
                  <a:lnTo>
                    <a:pt x="1114057" y="203838"/>
                  </a:lnTo>
                  <a:lnTo>
                    <a:pt x="1141891" y="172486"/>
                  </a:lnTo>
                  <a:lnTo>
                    <a:pt x="1174392" y="144391"/>
                  </a:lnTo>
                  <a:lnTo>
                    <a:pt x="1211023" y="119665"/>
                  </a:lnTo>
                  <a:lnTo>
                    <a:pt x="1251247" y="98422"/>
                  </a:lnTo>
                  <a:lnTo>
                    <a:pt x="1294529" y="80775"/>
                  </a:lnTo>
                  <a:lnTo>
                    <a:pt x="1340331" y="66838"/>
                  </a:lnTo>
                  <a:lnTo>
                    <a:pt x="1388116" y="56724"/>
                  </a:lnTo>
                  <a:lnTo>
                    <a:pt x="1437350" y="50547"/>
                  </a:lnTo>
                  <a:lnTo>
                    <a:pt x="1487494" y="48420"/>
                  </a:lnTo>
                  <a:lnTo>
                    <a:pt x="1538012" y="50456"/>
                  </a:lnTo>
                  <a:lnTo>
                    <a:pt x="1588368" y="56770"/>
                  </a:lnTo>
                  <a:lnTo>
                    <a:pt x="1638025" y="67473"/>
                  </a:lnTo>
                  <a:lnTo>
                    <a:pt x="1686446" y="82680"/>
                  </a:lnTo>
                  <a:lnTo>
                    <a:pt x="1738326" y="105159"/>
                  </a:lnTo>
                  <a:lnTo>
                    <a:pt x="1784871" y="132591"/>
                  </a:lnTo>
                  <a:lnTo>
                    <a:pt x="1811100" y="102079"/>
                  </a:lnTo>
                  <a:lnTo>
                    <a:pt x="1842688" y="75216"/>
                  </a:lnTo>
                  <a:lnTo>
                    <a:pt x="1878916" y="52169"/>
                  </a:lnTo>
                  <a:lnTo>
                    <a:pt x="1919065" y="33104"/>
                  </a:lnTo>
                  <a:lnTo>
                    <a:pt x="1962418" y="18188"/>
                  </a:lnTo>
                  <a:lnTo>
                    <a:pt x="2008255" y="7587"/>
                  </a:lnTo>
                  <a:lnTo>
                    <a:pt x="2055859" y="1469"/>
                  </a:lnTo>
                  <a:lnTo>
                    <a:pt x="2104510" y="0"/>
                  </a:lnTo>
                  <a:lnTo>
                    <a:pt x="2153490" y="3345"/>
                  </a:lnTo>
                  <a:lnTo>
                    <a:pt x="2202081" y="11673"/>
                  </a:lnTo>
                  <a:lnTo>
                    <a:pt x="2249564" y="25149"/>
                  </a:lnTo>
                  <a:lnTo>
                    <a:pt x="2315731" y="54930"/>
                  </a:lnTo>
                  <a:lnTo>
                    <a:pt x="2370468" y="94237"/>
                  </a:lnTo>
                  <a:lnTo>
                    <a:pt x="2406976" y="68314"/>
                  </a:lnTo>
                  <a:lnTo>
                    <a:pt x="2447234" y="46513"/>
                  </a:lnTo>
                  <a:lnTo>
                    <a:pt x="2490596" y="28872"/>
                  </a:lnTo>
                  <a:lnTo>
                    <a:pt x="2536415" y="15426"/>
                  </a:lnTo>
                  <a:lnTo>
                    <a:pt x="2584043" y="6214"/>
                  </a:lnTo>
                  <a:lnTo>
                    <a:pt x="2632834" y="1273"/>
                  </a:lnTo>
                  <a:lnTo>
                    <a:pt x="2682141" y="639"/>
                  </a:lnTo>
                  <a:lnTo>
                    <a:pt x="2731318" y="4349"/>
                  </a:lnTo>
                  <a:lnTo>
                    <a:pt x="2779716" y="12441"/>
                  </a:lnTo>
                  <a:lnTo>
                    <a:pt x="2826689" y="24951"/>
                  </a:lnTo>
                  <a:lnTo>
                    <a:pt x="2871591" y="41917"/>
                  </a:lnTo>
                  <a:lnTo>
                    <a:pt x="2913774" y="63376"/>
                  </a:lnTo>
                  <a:lnTo>
                    <a:pt x="2960707" y="95971"/>
                  </a:lnTo>
                  <a:lnTo>
                    <a:pt x="2998531" y="133353"/>
                  </a:lnTo>
                  <a:lnTo>
                    <a:pt x="3026520" y="174640"/>
                  </a:lnTo>
                  <a:lnTo>
                    <a:pt x="3043949" y="218951"/>
                  </a:lnTo>
                  <a:lnTo>
                    <a:pt x="3098352" y="231984"/>
                  </a:lnTo>
                  <a:lnTo>
                    <a:pt x="3148548" y="249526"/>
                  </a:lnTo>
                  <a:lnTo>
                    <a:pt x="3194182" y="271148"/>
                  </a:lnTo>
                  <a:lnTo>
                    <a:pt x="3234901" y="296421"/>
                  </a:lnTo>
                  <a:lnTo>
                    <a:pt x="3270349" y="324917"/>
                  </a:lnTo>
                  <a:lnTo>
                    <a:pt x="3300172" y="356206"/>
                  </a:lnTo>
                  <a:lnTo>
                    <a:pt x="3324015" y="389861"/>
                  </a:lnTo>
                  <a:lnTo>
                    <a:pt x="3341524" y="425453"/>
                  </a:lnTo>
                  <a:lnTo>
                    <a:pt x="3352345" y="462553"/>
                  </a:lnTo>
                  <a:lnTo>
                    <a:pt x="3356122" y="500732"/>
                  </a:lnTo>
                  <a:lnTo>
                    <a:pt x="3352502" y="539562"/>
                  </a:lnTo>
                  <a:lnTo>
                    <a:pt x="3341129" y="578615"/>
                  </a:lnTo>
                  <a:lnTo>
                    <a:pt x="3321698" y="617096"/>
                  </a:lnTo>
                  <a:lnTo>
                    <a:pt x="3354899" y="650520"/>
                  </a:lnTo>
                  <a:lnTo>
                    <a:pt x="3382153" y="685506"/>
                  </a:lnTo>
                  <a:lnTo>
                    <a:pt x="3403521" y="721737"/>
                  </a:lnTo>
                  <a:lnTo>
                    <a:pt x="3419062" y="758894"/>
                  </a:lnTo>
                  <a:lnTo>
                    <a:pt x="3428839" y="796660"/>
                  </a:lnTo>
                  <a:lnTo>
                    <a:pt x="3432912" y="834717"/>
                  </a:lnTo>
                  <a:lnTo>
                    <a:pt x="3431340" y="872748"/>
                  </a:lnTo>
                  <a:lnTo>
                    <a:pt x="3424187" y="910435"/>
                  </a:lnTo>
                  <a:lnTo>
                    <a:pt x="3411511" y="947460"/>
                  </a:lnTo>
                  <a:lnTo>
                    <a:pt x="3393373" y="983505"/>
                  </a:lnTo>
                  <a:lnTo>
                    <a:pt x="3369835" y="1018253"/>
                  </a:lnTo>
                  <a:lnTo>
                    <a:pt x="3340958" y="1051387"/>
                  </a:lnTo>
                  <a:lnTo>
                    <a:pt x="3306801" y="1082588"/>
                  </a:lnTo>
                  <a:lnTo>
                    <a:pt x="3267425" y="1111540"/>
                  </a:lnTo>
                  <a:lnTo>
                    <a:pt x="3222892" y="1137923"/>
                  </a:lnTo>
                  <a:lnTo>
                    <a:pt x="3177331" y="1159637"/>
                  </a:lnTo>
                  <a:lnTo>
                    <a:pt x="3129002" y="1177919"/>
                  </a:lnTo>
                  <a:lnTo>
                    <a:pt x="3078307" y="1192659"/>
                  </a:lnTo>
                  <a:lnTo>
                    <a:pt x="3025650" y="1203748"/>
                  </a:lnTo>
                  <a:lnTo>
                    <a:pt x="2971432" y="1211075"/>
                  </a:lnTo>
                  <a:lnTo>
                    <a:pt x="2967392" y="1250805"/>
                  </a:lnTo>
                  <a:lnTo>
                    <a:pt x="2956500" y="1289028"/>
                  </a:lnTo>
                  <a:lnTo>
                    <a:pt x="2939189" y="1325447"/>
                  </a:lnTo>
                  <a:lnTo>
                    <a:pt x="2915894" y="1359767"/>
                  </a:lnTo>
                  <a:lnTo>
                    <a:pt x="2887048" y="1391695"/>
                  </a:lnTo>
                  <a:lnTo>
                    <a:pt x="2853085" y="1420933"/>
                  </a:lnTo>
                  <a:lnTo>
                    <a:pt x="2814439" y="1447188"/>
                  </a:lnTo>
                  <a:lnTo>
                    <a:pt x="2771543" y="1470164"/>
                  </a:lnTo>
                  <a:lnTo>
                    <a:pt x="2724833" y="1489565"/>
                  </a:lnTo>
                  <a:lnTo>
                    <a:pt x="2674741" y="1505098"/>
                  </a:lnTo>
                  <a:lnTo>
                    <a:pt x="2621702" y="1516465"/>
                  </a:lnTo>
                  <a:lnTo>
                    <a:pt x="2566149" y="1523374"/>
                  </a:lnTo>
                  <a:lnTo>
                    <a:pt x="2508517" y="1525527"/>
                  </a:lnTo>
                  <a:lnTo>
                    <a:pt x="2457980" y="1523301"/>
                  </a:lnTo>
                  <a:lnTo>
                    <a:pt x="2408321" y="1517289"/>
                  </a:lnTo>
                  <a:lnTo>
                    <a:pt x="2359991" y="1507577"/>
                  </a:lnTo>
                  <a:lnTo>
                    <a:pt x="2313441" y="1494250"/>
                  </a:lnTo>
                  <a:lnTo>
                    <a:pt x="2269122" y="1477394"/>
                  </a:lnTo>
                  <a:lnTo>
                    <a:pt x="2250581" y="1513165"/>
                  </a:lnTo>
                  <a:lnTo>
                    <a:pt x="2227374" y="1546814"/>
                  </a:lnTo>
                  <a:lnTo>
                    <a:pt x="2199840" y="1578215"/>
                  </a:lnTo>
                  <a:lnTo>
                    <a:pt x="2168312" y="1607245"/>
                  </a:lnTo>
                  <a:lnTo>
                    <a:pt x="2133128" y="1633779"/>
                  </a:lnTo>
                  <a:lnTo>
                    <a:pt x="2094623" y="1657691"/>
                  </a:lnTo>
                  <a:lnTo>
                    <a:pt x="2053133" y="1678857"/>
                  </a:lnTo>
                  <a:lnTo>
                    <a:pt x="2008994" y="1697152"/>
                  </a:lnTo>
                  <a:lnTo>
                    <a:pt x="1962543" y="1712450"/>
                  </a:lnTo>
                  <a:lnTo>
                    <a:pt x="1914115" y="1724628"/>
                  </a:lnTo>
                  <a:lnTo>
                    <a:pt x="1864046" y="1733561"/>
                  </a:lnTo>
                  <a:lnTo>
                    <a:pt x="1812672" y="1739123"/>
                  </a:lnTo>
                  <a:lnTo>
                    <a:pt x="1760330" y="1741190"/>
                  </a:lnTo>
                  <a:lnTo>
                    <a:pt x="1707354" y="1739637"/>
                  </a:lnTo>
                  <a:lnTo>
                    <a:pt x="1654082" y="1734339"/>
                  </a:lnTo>
                  <a:lnTo>
                    <a:pt x="1600848" y="1725171"/>
                  </a:lnTo>
                  <a:lnTo>
                    <a:pt x="1550996" y="1712826"/>
                  </a:lnTo>
                  <a:lnTo>
                    <a:pt x="1503426" y="1697234"/>
                  </a:lnTo>
                  <a:lnTo>
                    <a:pt x="1458443" y="1678551"/>
                  </a:lnTo>
                  <a:lnTo>
                    <a:pt x="1416355" y="1656936"/>
                  </a:lnTo>
                  <a:lnTo>
                    <a:pt x="1377469" y="1632546"/>
                  </a:lnTo>
                  <a:lnTo>
                    <a:pt x="1342090" y="1605539"/>
                  </a:lnTo>
                  <a:lnTo>
                    <a:pt x="1310526" y="1576073"/>
                  </a:lnTo>
                  <a:lnTo>
                    <a:pt x="1264050" y="1593625"/>
                  </a:lnTo>
                  <a:lnTo>
                    <a:pt x="1216391" y="1608131"/>
                  </a:lnTo>
                  <a:lnTo>
                    <a:pt x="1167802" y="1619634"/>
                  </a:lnTo>
                  <a:lnTo>
                    <a:pt x="1118534" y="1628177"/>
                  </a:lnTo>
                  <a:lnTo>
                    <a:pt x="1068840" y="1633805"/>
                  </a:lnTo>
                  <a:lnTo>
                    <a:pt x="1018971" y="1636561"/>
                  </a:lnTo>
                  <a:lnTo>
                    <a:pt x="969182" y="1636489"/>
                  </a:lnTo>
                  <a:lnTo>
                    <a:pt x="919723" y="1633633"/>
                  </a:lnTo>
                  <a:lnTo>
                    <a:pt x="870847" y="1628035"/>
                  </a:lnTo>
                  <a:lnTo>
                    <a:pt x="822806" y="1619740"/>
                  </a:lnTo>
                  <a:lnTo>
                    <a:pt x="775853" y="1608791"/>
                  </a:lnTo>
                  <a:lnTo>
                    <a:pt x="730240" y="1595233"/>
                  </a:lnTo>
                  <a:lnTo>
                    <a:pt x="686219" y="1579108"/>
                  </a:lnTo>
                  <a:lnTo>
                    <a:pt x="644043" y="1560461"/>
                  </a:lnTo>
                  <a:lnTo>
                    <a:pt x="603963" y="1539334"/>
                  </a:lnTo>
                  <a:lnTo>
                    <a:pt x="566233" y="1515772"/>
                  </a:lnTo>
                  <a:lnTo>
                    <a:pt x="531104" y="1489819"/>
                  </a:lnTo>
                  <a:lnTo>
                    <a:pt x="498829" y="1461518"/>
                  </a:lnTo>
                  <a:lnTo>
                    <a:pt x="469659" y="1430912"/>
                  </a:lnTo>
                  <a:lnTo>
                    <a:pt x="467500" y="1428372"/>
                  </a:lnTo>
                  <a:lnTo>
                    <a:pt x="465341" y="1425832"/>
                  </a:lnTo>
                  <a:lnTo>
                    <a:pt x="463182" y="1423292"/>
                  </a:lnTo>
                  <a:lnTo>
                    <a:pt x="406892" y="1424705"/>
                  </a:lnTo>
                  <a:lnTo>
                    <a:pt x="352467" y="1420010"/>
                  </a:lnTo>
                  <a:lnTo>
                    <a:pt x="300698" y="1409639"/>
                  </a:lnTo>
                  <a:lnTo>
                    <a:pt x="252376" y="1394021"/>
                  </a:lnTo>
                  <a:lnTo>
                    <a:pt x="208293" y="1373587"/>
                  </a:lnTo>
                  <a:lnTo>
                    <a:pt x="169239" y="1348768"/>
                  </a:lnTo>
                  <a:lnTo>
                    <a:pt x="136005" y="1319995"/>
                  </a:lnTo>
                  <a:lnTo>
                    <a:pt x="109383" y="1287697"/>
                  </a:lnTo>
                  <a:lnTo>
                    <a:pt x="90162" y="1252305"/>
                  </a:lnTo>
                  <a:lnTo>
                    <a:pt x="79134" y="1214250"/>
                  </a:lnTo>
                  <a:lnTo>
                    <a:pt x="77388" y="1172563"/>
                  </a:lnTo>
                  <a:lnTo>
                    <a:pt x="86041" y="1131761"/>
                  </a:lnTo>
                  <a:lnTo>
                    <a:pt x="104673" y="1092726"/>
                  </a:lnTo>
                  <a:lnTo>
                    <a:pt x="132864" y="1056343"/>
                  </a:lnTo>
                  <a:lnTo>
                    <a:pt x="170193" y="1023496"/>
                  </a:lnTo>
                  <a:lnTo>
                    <a:pt x="124207" y="1001171"/>
                  </a:lnTo>
                  <a:lnTo>
                    <a:pt x="85021" y="974728"/>
                  </a:lnTo>
                  <a:lnTo>
                    <a:pt x="52889" y="944840"/>
                  </a:lnTo>
                  <a:lnTo>
                    <a:pt x="28067" y="912183"/>
                  </a:lnTo>
                  <a:lnTo>
                    <a:pt x="10808" y="877430"/>
                  </a:lnTo>
                  <a:lnTo>
                    <a:pt x="0" y="804335"/>
                  </a:lnTo>
                  <a:lnTo>
                    <a:pt x="6959" y="767342"/>
                  </a:lnTo>
                  <a:lnTo>
                    <a:pt x="22499" y="730951"/>
                  </a:lnTo>
                  <a:lnTo>
                    <a:pt x="46876" y="695836"/>
                  </a:lnTo>
                  <a:lnTo>
                    <a:pt x="77979" y="664857"/>
                  </a:lnTo>
                  <a:lnTo>
                    <a:pt x="115235" y="637957"/>
                  </a:lnTo>
                  <a:lnTo>
                    <a:pt x="157811" y="615508"/>
                  </a:lnTo>
                  <a:lnTo>
                    <a:pt x="204874" y="597886"/>
                  </a:lnTo>
                  <a:lnTo>
                    <a:pt x="255591" y="585464"/>
                  </a:lnTo>
                  <a:lnTo>
                    <a:pt x="309131" y="578615"/>
                  </a:lnTo>
                  <a:lnTo>
                    <a:pt x="311925" y="573154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6509" y="3428492"/>
              <a:ext cx="205613" cy="21767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70953" y="1727962"/>
              <a:ext cx="3146425" cy="1807210"/>
            </a:xfrm>
            <a:custGeom>
              <a:avLst/>
              <a:gdLst/>
              <a:ahLst/>
              <a:cxnLst/>
              <a:rect l="l" t="t" r="r" b="b"/>
              <a:pathLst>
                <a:path w="3146425" h="1807210">
                  <a:moveTo>
                    <a:pt x="1106170" y="1661922"/>
                  </a:moveTo>
                  <a:lnTo>
                    <a:pt x="1098779" y="1707778"/>
                  </a:lnTo>
                  <a:lnTo>
                    <a:pt x="1078197" y="1747593"/>
                  </a:lnTo>
                  <a:lnTo>
                    <a:pt x="1046807" y="1778983"/>
                  </a:lnTo>
                  <a:lnTo>
                    <a:pt x="1006992" y="1799565"/>
                  </a:lnTo>
                  <a:lnTo>
                    <a:pt x="961136" y="1806955"/>
                  </a:lnTo>
                  <a:lnTo>
                    <a:pt x="915328" y="1799565"/>
                  </a:lnTo>
                  <a:lnTo>
                    <a:pt x="875519" y="1778983"/>
                  </a:lnTo>
                  <a:lnTo>
                    <a:pt x="844111" y="1747593"/>
                  </a:lnTo>
                  <a:lnTo>
                    <a:pt x="823504" y="1707778"/>
                  </a:lnTo>
                  <a:lnTo>
                    <a:pt x="816101" y="1661922"/>
                  </a:lnTo>
                  <a:lnTo>
                    <a:pt x="823504" y="1616114"/>
                  </a:lnTo>
                  <a:lnTo>
                    <a:pt x="844111" y="1576305"/>
                  </a:lnTo>
                  <a:lnTo>
                    <a:pt x="875519" y="1544897"/>
                  </a:lnTo>
                  <a:lnTo>
                    <a:pt x="915328" y="1524290"/>
                  </a:lnTo>
                  <a:lnTo>
                    <a:pt x="961136" y="1516888"/>
                  </a:lnTo>
                  <a:lnTo>
                    <a:pt x="1006992" y="1524290"/>
                  </a:lnTo>
                  <a:lnTo>
                    <a:pt x="1046807" y="1544897"/>
                  </a:lnTo>
                  <a:lnTo>
                    <a:pt x="1078197" y="1576305"/>
                  </a:lnTo>
                  <a:lnTo>
                    <a:pt x="1098779" y="1616114"/>
                  </a:lnTo>
                  <a:lnTo>
                    <a:pt x="1106170" y="1661922"/>
                  </a:lnTo>
                  <a:close/>
                </a:path>
                <a:path w="3146425" h="1807210">
                  <a:moveTo>
                    <a:pt x="201041" y="960374"/>
                  </a:moveTo>
                  <a:lnTo>
                    <a:pt x="148590" y="960443"/>
                  </a:lnTo>
                  <a:lnTo>
                    <a:pt x="96996" y="955024"/>
                  </a:lnTo>
                  <a:lnTo>
                    <a:pt x="47164" y="944246"/>
                  </a:lnTo>
                  <a:lnTo>
                    <a:pt x="0" y="928242"/>
                  </a:lnTo>
                </a:path>
                <a:path w="3146425" h="1807210">
                  <a:moveTo>
                    <a:pt x="378460" y="1311783"/>
                  </a:moveTo>
                  <a:lnTo>
                    <a:pt x="357064" y="1317113"/>
                  </a:lnTo>
                  <a:lnTo>
                    <a:pt x="335216" y="1321466"/>
                  </a:lnTo>
                  <a:lnTo>
                    <a:pt x="312987" y="1324820"/>
                  </a:lnTo>
                  <a:lnTo>
                    <a:pt x="290449" y="1327150"/>
                  </a:lnTo>
                </a:path>
                <a:path w="3146425" h="1807210">
                  <a:moveTo>
                    <a:pt x="1136523" y="1480565"/>
                  </a:moveTo>
                  <a:lnTo>
                    <a:pt x="1121263" y="1463807"/>
                  </a:lnTo>
                  <a:lnTo>
                    <a:pt x="1107313" y="1446514"/>
                  </a:lnTo>
                  <a:lnTo>
                    <a:pt x="1094696" y="1428720"/>
                  </a:lnTo>
                  <a:lnTo>
                    <a:pt x="1083437" y="1410462"/>
                  </a:lnTo>
                </a:path>
                <a:path w="3146425" h="1807210">
                  <a:moveTo>
                    <a:pt x="2116709" y="1305814"/>
                  </a:moveTo>
                  <a:lnTo>
                    <a:pt x="2113591" y="1325284"/>
                  </a:lnTo>
                  <a:lnTo>
                    <a:pt x="2109009" y="1344612"/>
                  </a:lnTo>
                  <a:lnTo>
                    <a:pt x="2102975" y="1363749"/>
                  </a:lnTo>
                  <a:lnTo>
                    <a:pt x="2095500" y="1382649"/>
                  </a:lnTo>
                </a:path>
                <a:path w="3146425" h="1807210">
                  <a:moveTo>
                    <a:pt x="2537587" y="830579"/>
                  </a:moveTo>
                  <a:lnTo>
                    <a:pt x="2588360" y="850495"/>
                  </a:lnTo>
                  <a:lnTo>
                    <a:pt x="2634440" y="874335"/>
                  </a:lnTo>
                  <a:lnTo>
                    <a:pt x="2675471" y="901704"/>
                  </a:lnTo>
                  <a:lnTo>
                    <a:pt x="2711095" y="932209"/>
                  </a:lnTo>
                  <a:lnTo>
                    <a:pt x="2740957" y="965456"/>
                  </a:lnTo>
                  <a:lnTo>
                    <a:pt x="2764700" y="1001051"/>
                  </a:lnTo>
                  <a:lnTo>
                    <a:pt x="2781968" y="1038599"/>
                  </a:lnTo>
                  <a:lnTo>
                    <a:pt x="2792403" y="1077707"/>
                  </a:lnTo>
                  <a:lnTo>
                    <a:pt x="2795651" y="1117980"/>
                  </a:lnTo>
                </a:path>
                <a:path w="3146425" h="1807210">
                  <a:moveTo>
                    <a:pt x="3146298" y="524383"/>
                  </a:moveTo>
                  <a:lnTo>
                    <a:pt x="3124463" y="554622"/>
                  </a:lnTo>
                  <a:lnTo>
                    <a:pt x="3097831" y="582850"/>
                  </a:lnTo>
                  <a:lnTo>
                    <a:pt x="3066698" y="608768"/>
                  </a:lnTo>
                  <a:lnTo>
                    <a:pt x="3031363" y="632078"/>
                  </a:lnTo>
                </a:path>
                <a:path w="3146425" h="1807210">
                  <a:moveTo>
                    <a:pt x="2870454" y="124333"/>
                  </a:moveTo>
                  <a:lnTo>
                    <a:pt x="2873335" y="136969"/>
                  </a:lnTo>
                  <a:lnTo>
                    <a:pt x="2875311" y="149701"/>
                  </a:lnTo>
                  <a:lnTo>
                    <a:pt x="2876383" y="162480"/>
                  </a:lnTo>
                  <a:lnTo>
                    <a:pt x="2876550" y="175260"/>
                  </a:lnTo>
                </a:path>
                <a:path w="3146425" h="1807210">
                  <a:moveTo>
                    <a:pt x="2136648" y="65024"/>
                  </a:moveTo>
                  <a:lnTo>
                    <a:pt x="2148782" y="47720"/>
                  </a:lnTo>
                  <a:lnTo>
                    <a:pt x="2162667" y="31083"/>
                  </a:lnTo>
                  <a:lnTo>
                    <a:pt x="2178242" y="15160"/>
                  </a:lnTo>
                  <a:lnTo>
                    <a:pt x="2195449" y="0"/>
                  </a:lnTo>
                </a:path>
                <a:path w="3146425" h="1807210">
                  <a:moveTo>
                    <a:pt x="1585976" y="95885"/>
                  </a:moveTo>
                  <a:lnTo>
                    <a:pt x="1591208" y="81436"/>
                  </a:lnTo>
                  <a:lnTo>
                    <a:pt x="1597739" y="67262"/>
                  </a:lnTo>
                  <a:lnTo>
                    <a:pt x="1605532" y="53397"/>
                  </a:lnTo>
                  <a:lnTo>
                    <a:pt x="1614551" y="39877"/>
                  </a:lnTo>
                </a:path>
                <a:path w="3146425" h="1807210">
                  <a:moveTo>
                    <a:pt x="939800" y="114935"/>
                  </a:moveTo>
                  <a:lnTo>
                    <a:pt x="967360" y="126857"/>
                  </a:lnTo>
                  <a:lnTo>
                    <a:pt x="993790" y="139922"/>
                  </a:lnTo>
                  <a:lnTo>
                    <a:pt x="1019006" y="154082"/>
                  </a:lnTo>
                  <a:lnTo>
                    <a:pt x="1042924" y="169290"/>
                  </a:lnTo>
                </a:path>
                <a:path w="3146425" h="1807210">
                  <a:moveTo>
                    <a:pt x="156082" y="541909"/>
                  </a:moveTo>
                  <a:lnTo>
                    <a:pt x="150391" y="527764"/>
                  </a:lnTo>
                  <a:lnTo>
                    <a:pt x="145510" y="513524"/>
                  </a:lnTo>
                  <a:lnTo>
                    <a:pt x="141438" y="499189"/>
                  </a:lnTo>
                  <a:lnTo>
                    <a:pt x="138175" y="484759"/>
                  </a:lnTo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308595" y="2024583"/>
            <a:ext cx="196596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Hey! </a:t>
            </a:r>
            <a:r>
              <a:rPr dirty="0" sz="1800" spc="-15">
                <a:latin typeface="Calibri"/>
                <a:cs typeface="Calibri"/>
              </a:rPr>
              <a:t>Why</a:t>
            </a:r>
            <a:r>
              <a:rPr dirty="0" sz="1800" spc="-5">
                <a:latin typeface="Calibri"/>
                <a:cs typeface="Calibri"/>
              </a:rPr>
              <a:t> don’t</a:t>
            </a:r>
            <a:r>
              <a:rPr dirty="0" sz="1800" spc="-15">
                <a:latin typeface="Calibri"/>
                <a:cs typeface="Calibri"/>
              </a:rPr>
              <a:t> you 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use </a:t>
            </a:r>
            <a:r>
              <a:rPr dirty="0" sz="1800" spc="-15">
                <a:latin typeface="Calibri"/>
                <a:cs typeface="Calibri"/>
              </a:rPr>
              <a:t>Dropbox </a:t>
            </a:r>
            <a:r>
              <a:rPr dirty="0" sz="1800" spc="-10">
                <a:latin typeface="Calibri"/>
                <a:cs typeface="Calibri"/>
              </a:rPr>
              <a:t>to </a:t>
            </a:r>
            <a:r>
              <a:rPr dirty="0" sz="1800" spc="-15">
                <a:latin typeface="Calibri"/>
                <a:cs typeface="Calibri"/>
              </a:rPr>
              <a:t>store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your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files?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97795" y="4643628"/>
            <a:ext cx="2023872" cy="158800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37592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PaaS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Platform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583" y="1720342"/>
            <a:ext cx="1859914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includes: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2783" y="2024837"/>
            <a:ext cx="5845810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900" algn="l"/>
                <a:tab pos="2134235" algn="l"/>
                <a:tab pos="2885440" algn="l"/>
                <a:tab pos="3380740" algn="l"/>
                <a:tab pos="4447540" algn="l"/>
                <a:tab pos="5467350" algn="l"/>
              </a:tabLst>
            </a:pPr>
            <a:r>
              <a:rPr dirty="0" sz="2000">
                <a:latin typeface="Times New Roman"/>
                <a:cs typeface="Times New Roman"/>
              </a:rPr>
              <a:t>1.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5">
                <a:latin typeface="Times New Roman"/>
                <a:cs typeface="Times New Roman"/>
              </a:rPr>
              <a:t>f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10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 spc="-10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uc</a:t>
            </a:r>
            <a:r>
              <a:rPr dirty="0" sz="2000" spc="-20">
                <a:latin typeface="Times New Roman"/>
                <a:cs typeface="Times New Roman"/>
              </a:rPr>
              <a:t>t</a:t>
            </a:r>
            <a:r>
              <a:rPr dirty="0" sz="2000" spc="-10">
                <a:latin typeface="Times New Roman"/>
                <a:cs typeface="Times New Roman"/>
              </a:rPr>
              <a:t>u</a:t>
            </a:r>
            <a:r>
              <a:rPr dirty="0" sz="2000">
                <a:latin typeface="Times New Roman"/>
                <a:cs typeface="Times New Roman"/>
              </a:rPr>
              <a:t>re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5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u</a:t>
            </a:r>
            <a:r>
              <a:rPr dirty="0" sz="2000" spc="-10">
                <a:latin typeface="Times New Roman"/>
                <a:cs typeface="Times New Roman"/>
              </a:rPr>
              <a:t>c</a:t>
            </a:r>
            <a:r>
              <a:rPr dirty="0" sz="2000">
                <a:latin typeface="Times New Roman"/>
                <a:cs typeface="Times New Roman"/>
              </a:rPr>
              <a:t>h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5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se</a:t>
            </a:r>
            <a:r>
              <a:rPr dirty="0" sz="2000" spc="-1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v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10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 spc="-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10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ge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5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networking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2783" y="2635123"/>
            <a:ext cx="584581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>
                <a:latin typeface="Times New Roman"/>
                <a:cs typeface="Times New Roman"/>
              </a:rPr>
              <a:t>Middleware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(such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IIS,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Tomcat,</a:t>
            </a:r>
            <a:r>
              <a:rPr dirty="0" sz="2000">
                <a:latin typeface="Times New Roman"/>
                <a:cs typeface="Times New Roman"/>
              </a:rPr>
              <a:t> Caching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Services)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>
                <a:latin typeface="Times New Roman"/>
                <a:cs typeface="Times New Roman"/>
              </a:rPr>
              <a:t>Development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tools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Intelligence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(BI)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 spc="-5">
                <a:latin typeface="Times New Roman"/>
                <a:cs typeface="Times New Roman"/>
              </a:rPr>
              <a:t>Database management systems </a:t>
            </a:r>
            <a:r>
              <a:rPr dirty="0" sz="2000">
                <a:latin typeface="Times New Roman"/>
                <a:cs typeface="Times New Roman"/>
              </a:rPr>
              <a:t>(SQL </a:t>
            </a:r>
            <a:r>
              <a:rPr dirty="0" sz="2000" spc="-15">
                <a:latin typeface="Times New Roman"/>
                <a:cs typeface="Times New Roman"/>
              </a:rPr>
              <a:t>Server, </a:t>
            </a:r>
            <a:r>
              <a:rPr dirty="0" sz="2000">
                <a:latin typeface="Times New Roman"/>
                <a:cs typeface="Times New Roman"/>
              </a:rPr>
              <a:t>Oracle,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MySQL)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 spc="-5">
                <a:latin typeface="Times New Roman"/>
                <a:cs typeface="Times New Roman"/>
              </a:rPr>
              <a:t>Runtime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(JRE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.NET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Framework)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5583" y="4768977"/>
            <a:ext cx="6300470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1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is</a:t>
            </a:r>
            <a:r>
              <a:rPr dirty="0" sz="2000" spc="8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designed</a:t>
            </a:r>
            <a:r>
              <a:rPr dirty="0" sz="2000" spc="11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to</a:t>
            </a:r>
            <a:r>
              <a:rPr dirty="0" sz="2000" spc="10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support</a:t>
            </a:r>
            <a:r>
              <a:rPr dirty="0" sz="2000" spc="1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10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complete</a:t>
            </a:r>
            <a:r>
              <a:rPr dirty="0" sz="2000" spc="8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web</a:t>
            </a:r>
            <a:r>
              <a:rPr dirty="0" sz="2000" spc="10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lifecycle: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Building,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Testing,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Deploying,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Managing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Updating.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1464" y="1502663"/>
            <a:ext cx="4797552" cy="45079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240139" y="3572636"/>
            <a:ext cx="679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75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AAS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9175495" y="1931873"/>
            <a:ext cx="836930" cy="513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Times New Roman"/>
                <a:cs typeface="Times New Roman"/>
              </a:rPr>
              <a:t>Operating</a:t>
            </a:r>
            <a:endParaRPr sz="1600">
              <a:latin typeface="Times New Roman"/>
              <a:cs typeface="Times New Roman"/>
            </a:endParaRPr>
          </a:p>
          <a:p>
            <a:pPr marL="12192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11002" y="3654933"/>
            <a:ext cx="7689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Times New Roman"/>
                <a:cs typeface="Times New Roman"/>
              </a:rPr>
              <a:t>Databa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43978" y="3639692"/>
            <a:ext cx="8883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Mi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ddl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0923" y="5087873"/>
            <a:ext cx="8464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elop</a:t>
            </a:r>
            <a:r>
              <a:rPr dirty="0" sz="1400" spc="-25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e  nt</a:t>
            </a:r>
            <a:r>
              <a:rPr dirty="0" sz="1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Pl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atf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1400" spc="-15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2948" y="1722120"/>
            <a:ext cx="6015228" cy="46344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7811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vs.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PaaS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6373" y="1890648"/>
          <a:ext cx="9923145" cy="4506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25060"/>
                <a:gridCol w="4987924"/>
              </a:tblGrid>
              <a:tr h="39128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PaaS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0">
                    <a:solidFill>
                      <a:srgbClr val="FFC000"/>
                    </a:solidFill>
                  </a:tcPr>
                </a:tc>
              </a:tr>
              <a:tr h="1459865">
                <a:tc>
                  <a:txBody>
                    <a:bodyPr/>
                    <a:lstStyle/>
                    <a:p>
                      <a:pPr marL="91440" marR="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refers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model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on-demand infrastructure services to the 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customer.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 infrastructure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may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refer to rentable resources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such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as computation 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power,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storage,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load-balancer,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on.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556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 marR="3683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Platform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service (PaaS) is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 complete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development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deployment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environment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 the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cloud. It includes infrastructure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well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middleware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development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tools and database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management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systems.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556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marL="91440" marR="1155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 IaaS provider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responsible for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managing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physical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resources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such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servers,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networking,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storage.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Virtualization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operating system are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also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managed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provider.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 marR="1511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 model,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 application and data are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managed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by the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whereas the physical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components,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middleware,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operating system,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databases,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runtime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are handled by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provider.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14630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Examples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include: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Amazon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EC2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800" spc="-8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indows</a:t>
                      </a:r>
                      <a:r>
                        <a:rPr dirty="0" sz="1800" spc="-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Azure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Rackspace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Compute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Engine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69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Examples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include: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dirty="0" sz="1800" spc="-8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indows</a:t>
                      </a:r>
                      <a:r>
                        <a:rPr dirty="0" sz="1800" spc="-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Azure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Force.com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NETSUITE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AT&amp;T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69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9860" y="1225296"/>
            <a:ext cx="707136" cy="5227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17811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vs.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PaaS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680710" cy="2127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Platform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Some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examples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NetSuite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35" b="1">
                <a:latin typeface="Times New Roman"/>
                <a:cs typeface="Times New Roman"/>
              </a:rPr>
              <a:t>W</a:t>
            </a:r>
            <a:r>
              <a:rPr dirty="0" sz="2000" b="1">
                <a:latin typeface="Times New Roman"/>
                <a:cs typeface="Times New Roman"/>
              </a:rPr>
              <a:t>indo</a:t>
            </a:r>
            <a:r>
              <a:rPr dirty="0" sz="2000" spc="-10" b="1">
                <a:latin typeface="Times New Roman"/>
                <a:cs typeface="Times New Roman"/>
              </a:rPr>
              <a:t>w</a:t>
            </a:r>
            <a:r>
              <a:rPr dirty="0" sz="2000" b="1">
                <a:latin typeface="Times New Roman"/>
                <a:cs typeface="Times New Roman"/>
              </a:rPr>
              <a:t>s</a:t>
            </a:r>
            <a:r>
              <a:rPr dirty="0" sz="2000" spc="-1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5" b="1">
                <a:latin typeface="Times New Roman"/>
                <a:cs typeface="Times New Roman"/>
              </a:rPr>
              <a:t>z</a:t>
            </a:r>
            <a:r>
              <a:rPr dirty="0" sz="2000" b="1">
                <a:latin typeface="Times New Roman"/>
                <a:cs typeface="Times New Roman"/>
              </a:rPr>
              <a:t>u</a:t>
            </a:r>
            <a:r>
              <a:rPr dirty="0" sz="2000" spc="-40" b="1">
                <a:latin typeface="Times New Roman"/>
                <a:cs typeface="Times New Roman"/>
              </a:rPr>
              <a:t>r</a:t>
            </a:r>
            <a:r>
              <a:rPr dirty="0" sz="2000" b="1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Rackspace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Goo</a:t>
            </a:r>
            <a:r>
              <a:rPr dirty="0" sz="2000" spc="10" b="1">
                <a:latin typeface="Times New Roman"/>
                <a:cs typeface="Times New Roman"/>
              </a:rPr>
              <a:t>g</a:t>
            </a:r>
            <a:r>
              <a:rPr dirty="0" sz="2000" b="1">
                <a:latin typeface="Times New Roman"/>
                <a:cs typeface="Times New Roman"/>
              </a:rPr>
              <a:t>le</a:t>
            </a:r>
            <a:r>
              <a:rPr dirty="0" sz="2000" spc="-1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Engine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Microsoft</a:t>
            </a:r>
            <a:r>
              <a:rPr dirty="0" sz="2000" spc="-7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azure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3860291"/>
            <a:ext cx="1775460" cy="11125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523744" y="3019044"/>
            <a:ext cx="9066530" cy="3141345"/>
            <a:chOff x="2523744" y="3019044"/>
            <a:chExt cx="9066530" cy="31413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3744" y="4422647"/>
              <a:ext cx="2084832" cy="4556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5615" y="4140708"/>
              <a:ext cx="827531" cy="8260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4560" y="4140708"/>
              <a:ext cx="1775459" cy="8869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4296" y="3938016"/>
              <a:ext cx="1606296" cy="11125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07764" y="3019044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3"/>
                  </a:lnTo>
                  <a:lnTo>
                    <a:pt x="3643884" y="3140963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54295" y="4354068"/>
              <a:ext cx="2685415" cy="925194"/>
            </a:xfrm>
            <a:custGeom>
              <a:avLst/>
              <a:gdLst/>
              <a:ahLst/>
              <a:cxnLst/>
              <a:rect l="l" t="t" r="r" b="b"/>
              <a:pathLst>
                <a:path w="2685415" h="925195">
                  <a:moveTo>
                    <a:pt x="333755" y="0"/>
                  </a:moveTo>
                  <a:lnTo>
                    <a:pt x="2161667" y="0"/>
                  </a:lnTo>
                </a:path>
                <a:path w="2685415" h="925195">
                  <a:moveTo>
                    <a:pt x="0" y="925067"/>
                  </a:moveTo>
                  <a:lnTo>
                    <a:pt x="2685160" y="925067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753480" y="4668139"/>
            <a:ext cx="5270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 b="1">
                <a:latin typeface="Calibri"/>
                <a:cs typeface="Calibri"/>
              </a:rPr>
              <a:t>P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1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74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9904" y="5792723"/>
            <a:ext cx="1691640" cy="5638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27335" y="3662171"/>
            <a:ext cx="1886712" cy="9433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8870315" cy="5542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PaaS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Benefits</a:t>
            </a:r>
            <a:endParaRPr sz="2400">
              <a:latin typeface="Times New Roman"/>
              <a:cs typeface="Times New Roman"/>
            </a:endParaRPr>
          </a:p>
          <a:p>
            <a:pPr algn="just" marL="673735" indent="-343535">
              <a:lnSpc>
                <a:spcPct val="100000"/>
              </a:lnSpc>
              <a:spcBef>
                <a:spcPts val="1675"/>
              </a:spcBef>
              <a:buFont typeface="Arial MT"/>
              <a:buChar char="•"/>
              <a:tabLst>
                <a:tab pos="67437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Reduced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Development</a:t>
            </a:r>
            <a:r>
              <a:rPr dirty="0" sz="1800" spc="-6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  <a:p>
            <a:pPr algn="just" marL="788035" marR="64769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server </a:t>
            </a:r>
            <a:r>
              <a:rPr dirty="0" sz="1800">
                <a:latin typeface="Times New Roman"/>
                <a:cs typeface="Times New Roman"/>
              </a:rPr>
              <a:t>side components such as web </a:t>
            </a:r>
            <a:r>
              <a:rPr dirty="0" sz="1800" spc="-5">
                <a:latin typeface="Times New Roman"/>
                <a:cs typeface="Times New Roman"/>
              </a:rPr>
              <a:t>servers, </a:t>
            </a:r>
            <a:r>
              <a:rPr dirty="0" sz="1800">
                <a:latin typeface="Times New Roman"/>
                <a:cs typeface="Times New Roman"/>
              </a:rPr>
              <a:t>storage, and </a:t>
            </a:r>
            <a:r>
              <a:rPr dirty="0" sz="1800" spc="-5">
                <a:latin typeface="Times New Roman"/>
                <a:cs typeface="Times New Roman"/>
              </a:rPr>
              <a:t>networking </a:t>
            </a:r>
            <a:r>
              <a:rPr dirty="0" sz="1800">
                <a:latin typeface="Times New Roman"/>
                <a:cs typeface="Times New Roman"/>
              </a:rPr>
              <a:t>are provided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PaaS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provider.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development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team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need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 configure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maintain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them.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saves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time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results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faster development.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just" marL="673735" indent="-343535">
              <a:lnSpc>
                <a:spcPct val="100000"/>
              </a:lnSpc>
              <a:buFont typeface="Arial MT"/>
              <a:buChar char="•"/>
              <a:tabLst>
                <a:tab pos="67437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Support</a:t>
            </a:r>
            <a:r>
              <a:rPr dirty="0" sz="1800" b="1">
                <a:latin typeface="Times New Roman"/>
                <a:cs typeface="Times New Roman"/>
              </a:rPr>
              <a:t> for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Different Programming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Languages</a:t>
            </a:r>
            <a:endParaRPr sz="1800">
              <a:latin typeface="Times New Roman"/>
              <a:cs typeface="Times New Roman"/>
            </a:endParaRPr>
          </a:p>
          <a:p>
            <a:pPr algn="just" marL="788035" marR="156210">
              <a:lnSpc>
                <a:spcPct val="100000"/>
              </a:lnSpc>
            </a:pPr>
            <a:r>
              <a:rPr dirty="0" sz="1800" spc="-5">
                <a:latin typeface="Times New Roman"/>
                <a:cs typeface="Times New Roman"/>
              </a:rPr>
              <a:t>PaaS </a:t>
            </a:r>
            <a:r>
              <a:rPr dirty="0" sz="1800">
                <a:latin typeface="Times New Roman"/>
                <a:cs typeface="Times New Roman"/>
              </a:rPr>
              <a:t>services support </a:t>
            </a:r>
            <a:r>
              <a:rPr dirty="0" sz="1800" spc="-5">
                <a:latin typeface="Times New Roman"/>
                <a:cs typeface="Times New Roman"/>
              </a:rPr>
              <a:t>many different programming </a:t>
            </a:r>
            <a:r>
              <a:rPr dirty="0" sz="1800">
                <a:latin typeface="Times New Roman"/>
                <a:cs typeface="Times New Roman"/>
              </a:rPr>
              <a:t>languages allowing the developers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develop </a:t>
            </a:r>
            <a:r>
              <a:rPr dirty="0" sz="1800" spc="-5">
                <a:latin typeface="Times New Roman"/>
                <a:cs typeface="Times New Roman"/>
              </a:rPr>
              <a:t>simple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web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enterprise cloud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solutions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 the </a:t>
            </a:r>
            <a:r>
              <a:rPr dirty="0" sz="1800" spc="-5">
                <a:latin typeface="Times New Roman"/>
                <a:cs typeface="Times New Roman"/>
              </a:rPr>
              <a:t>same</a:t>
            </a:r>
            <a:r>
              <a:rPr dirty="0" sz="1800">
                <a:latin typeface="Times New Roman"/>
                <a:cs typeface="Times New Roman"/>
              </a:rPr>
              <a:t> platform.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1800" b="1">
                <a:latin typeface="Times New Roman"/>
                <a:cs typeface="Times New Roman"/>
              </a:rPr>
              <a:t>Easy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Collaboration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for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Remote </a:t>
            </a:r>
            <a:r>
              <a:rPr dirty="0" sz="1800" spc="-5" b="1">
                <a:latin typeface="Times New Roman"/>
                <a:cs typeface="Times New Roman"/>
              </a:rPr>
              <a:t>and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Distributed</a:t>
            </a:r>
            <a:r>
              <a:rPr dirty="0" sz="1800" spc="-35" b="1">
                <a:latin typeface="Times New Roman"/>
                <a:cs typeface="Times New Roman"/>
              </a:rPr>
              <a:t> Teams</a:t>
            </a:r>
            <a:endParaRPr sz="1800">
              <a:latin typeface="Times New Roman"/>
              <a:cs typeface="Times New Roman"/>
            </a:endParaRPr>
          </a:p>
          <a:p>
            <a:pPr marL="788035" marR="508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In </a:t>
            </a:r>
            <a:r>
              <a:rPr dirty="0" sz="1800" spc="-15">
                <a:latin typeface="Times New Roman"/>
                <a:cs typeface="Times New Roman"/>
              </a:rPr>
              <a:t>today’s </a:t>
            </a:r>
            <a:r>
              <a:rPr dirty="0" sz="1800" spc="-5">
                <a:latin typeface="Times New Roman"/>
                <a:cs typeface="Times New Roman"/>
              </a:rPr>
              <a:t>world </a:t>
            </a:r>
            <a:r>
              <a:rPr dirty="0" sz="1800">
                <a:latin typeface="Times New Roman"/>
                <a:cs typeface="Times New Roman"/>
              </a:rPr>
              <a:t>of freelancing and outsourcing, </a:t>
            </a:r>
            <a:r>
              <a:rPr dirty="0" sz="1800" spc="-5">
                <a:latin typeface="Times New Roman"/>
                <a:cs typeface="Times New Roman"/>
              </a:rPr>
              <a:t>software </a:t>
            </a:r>
            <a:r>
              <a:rPr dirty="0" sz="1800">
                <a:latin typeface="Times New Roman"/>
                <a:cs typeface="Times New Roman"/>
              </a:rPr>
              <a:t>development team </a:t>
            </a:r>
            <a:r>
              <a:rPr dirty="0" sz="1800" spc="-5">
                <a:latin typeface="Times New Roman"/>
                <a:cs typeface="Times New Roman"/>
              </a:rPr>
              <a:t>may </a:t>
            </a:r>
            <a:r>
              <a:rPr dirty="0" sz="1800">
                <a:latin typeface="Times New Roman"/>
                <a:cs typeface="Times New Roman"/>
              </a:rPr>
              <a:t>be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distributed over </a:t>
            </a:r>
            <a:r>
              <a:rPr dirty="0" sz="1800" spc="-5">
                <a:latin typeface="Times New Roman"/>
                <a:cs typeface="Times New Roman"/>
              </a:rPr>
              <a:t>different </a:t>
            </a:r>
            <a:r>
              <a:rPr dirty="0" sz="1800">
                <a:latin typeface="Times New Roman"/>
                <a:cs typeface="Times New Roman"/>
              </a:rPr>
              <a:t>locations all over the world. </a:t>
            </a:r>
            <a:r>
              <a:rPr dirty="0" sz="1800" spc="-5">
                <a:latin typeface="Times New Roman"/>
                <a:cs typeface="Times New Roman"/>
              </a:rPr>
              <a:t>PaaS </a:t>
            </a:r>
            <a:r>
              <a:rPr dirty="0" sz="1800">
                <a:latin typeface="Times New Roman"/>
                <a:cs typeface="Times New Roman"/>
              </a:rPr>
              <a:t>services </a:t>
            </a:r>
            <a:r>
              <a:rPr dirty="0" sz="1800" spc="-5">
                <a:latin typeface="Times New Roman"/>
                <a:cs typeface="Times New Roman"/>
              </a:rPr>
              <a:t>make </a:t>
            </a:r>
            <a:r>
              <a:rPr dirty="0" sz="1800">
                <a:latin typeface="Times New Roman"/>
                <a:cs typeface="Times New Roman"/>
              </a:rPr>
              <a:t>it </a:t>
            </a:r>
            <a:r>
              <a:rPr dirty="0" sz="1800" spc="-5">
                <a:latin typeface="Times New Roman"/>
                <a:cs typeface="Times New Roman"/>
              </a:rPr>
              <a:t>possible </a:t>
            </a:r>
            <a:r>
              <a:rPr dirty="0" sz="1800">
                <a:latin typeface="Times New Roman"/>
                <a:cs typeface="Times New Roman"/>
              </a:rPr>
              <a:t>for </a:t>
            </a:r>
            <a:r>
              <a:rPr dirty="0" sz="1800" spc="-4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these distributed teams to collaborate and allows them to access the </a:t>
            </a:r>
            <a:r>
              <a:rPr dirty="0" sz="1800" spc="-5">
                <a:latin typeface="Times New Roman"/>
                <a:cs typeface="Times New Roman"/>
              </a:rPr>
              <a:t>same software </a:t>
            </a:r>
            <a:r>
              <a:rPr dirty="0" sz="1800">
                <a:latin typeface="Times New Roman"/>
                <a:cs typeface="Times New Roman"/>
              </a:rPr>
              <a:t> platform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 anywhere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at any</a:t>
            </a:r>
            <a:r>
              <a:rPr dirty="0" sz="1800" spc="-5">
                <a:latin typeface="Times New Roman"/>
                <a:cs typeface="Times New Roman"/>
              </a:rPr>
              <a:t> time.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1800" b="1">
                <a:latin typeface="Times New Roman"/>
                <a:cs typeface="Times New Roman"/>
              </a:rPr>
              <a:t>High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Development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Capabilities</a:t>
            </a:r>
            <a:r>
              <a:rPr dirty="0" sz="1800" b="1">
                <a:latin typeface="Times New Roman"/>
                <a:cs typeface="Times New Roman"/>
              </a:rPr>
              <a:t> without</a:t>
            </a:r>
            <a:r>
              <a:rPr dirty="0" sz="1800" spc="-13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Additional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Staff</a:t>
            </a:r>
            <a:endParaRPr sz="18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1800" spc="-5">
                <a:latin typeface="Times New Roman"/>
                <a:cs typeface="Times New Roman"/>
              </a:rPr>
              <a:t>PaaS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providers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provide,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maintain,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upgrade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all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hardware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middleware,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thus</a:t>
            </a:r>
            <a:endParaRPr sz="18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eliminating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need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staff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all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these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tasks.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8004" y="4261103"/>
            <a:ext cx="1351788" cy="1351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5707" y="2206751"/>
            <a:ext cx="1517903" cy="13289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355330" cy="4566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PaaS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Risks: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664"/>
              </a:spcBef>
            </a:pPr>
            <a:r>
              <a:rPr dirty="0" sz="2000">
                <a:latin typeface="Times New Roman"/>
                <a:cs typeface="Times New Roman"/>
              </a:rPr>
              <a:t>Although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many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benefits,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also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come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with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some</a:t>
            </a:r>
            <a:endParaRPr sz="20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disadvantages: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131570" indent="-343535">
              <a:lnSpc>
                <a:spcPct val="100000"/>
              </a:lnSpc>
              <a:buFont typeface="Arial MT"/>
              <a:buChar char="•"/>
              <a:tabLst>
                <a:tab pos="1130935" algn="l"/>
                <a:tab pos="1131570" algn="l"/>
              </a:tabLst>
            </a:pPr>
            <a:r>
              <a:rPr dirty="0" sz="2000" spc="-65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31570" marR="41084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30935" algn="l"/>
                <a:tab pos="113157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solutions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flexible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IaaS.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example, </a:t>
            </a:r>
            <a:r>
              <a:rPr dirty="0" sz="2000">
                <a:latin typeface="Times New Roman"/>
                <a:cs typeface="Times New Roman"/>
              </a:rPr>
              <a:t>you cannot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create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delete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several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machines</a:t>
            </a:r>
            <a:r>
              <a:rPr dirty="0" sz="2000">
                <a:latin typeface="Times New Roman"/>
                <a:cs typeface="Times New Roman"/>
              </a:rPr>
              <a:t> 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1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31570" marR="508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30935" algn="l"/>
                <a:tab pos="1131570" algn="l"/>
              </a:tabLst>
            </a:pPr>
            <a:r>
              <a:rPr dirty="0" sz="2000">
                <a:latin typeface="Times New Roman"/>
                <a:cs typeface="Times New Roman"/>
              </a:rPr>
              <a:t>It </a:t>
            </a:r>
            <a:r>
              <a:rPr dirty="0" sz="2000" spc="-5">
                <a:latin typeface="Times New Roman"/>
                <a:cs typeface="Times New Roman"/>
              </a:rPr>
              <a:t>comes </a:t>
            </a:r>
            <a:r>
              <a:rPr dirty="0" sz="2000">
                <a:latin typeface="Times New Roman"/>
                <a:cs typeface="Times New Roman"/>
              </a:rPr>
              <a:t>with a predefined </a:t>
            </a:r>
            <a:r>
              <a:rPr dirty="0" sz="2000" spc="-5">
                <a:latin typeface="Times New Roman"/>
                <a:cs typeface="Times New Roman"/>
              </a:rPr>
              <a:t>programming model </a:t>
            </a:r>
            <a:r>
              <a:rPr dirty="0" sz="2000">
                <a:latin typeface="Times New Roman"/>
                <a:cs typeface="Times New Roman"/>
              </a:rPr>
              <a:t>which can result in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vendor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lock-in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issues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since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use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languages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31570" marR="730250" indent="-343535">
              <a:lnSpc>
                <a:spcPct val="100000"/>
              </a:lnSpc>
              <a:buFont typeface="Arial MT"/>
              <a:buChar char="•"/>
              <a:tabLst>
                <a:tab pos="1130935" algn="l"/>
                <a:tab pos="1131570" algn="l"/>
              </a:tabLst>
            </a:pPr>
            <a:r>
              <a:rPr dirty="0" sz="2000">
                <a:latin typeface="Times New Roman"/>
                <a:cs typeface="Times New Roman"/>
              </a:rPr>
              <a:t>Migration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difficult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existing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code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not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supported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9733915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6"/>
              <a:tabLst>
                <a:tab pos="807085" algn="l"/>
                <a:tab pos="807720" algn="l"/>
                <a:tab pos="2647950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5">
                <a:latin typeface="Times New Roman"/>
                <a:cs typeface="Times New Roman"/>
              </a:rPr>
              <a:t>complete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development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deployment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6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DaaS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7427595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7"/>
              <a:tabLst>
                <a:tab pos="807085" algn="l"/>
                <a:tab pos="807720" algn="l"/>
              </a:tabLst>
            </a:pPr>
            <a:r>
              <a:rPr dirty="0" sz="2000" spc="-5">
                <a:latin typeface="Times New Roman"/>
                <a:cs typeface="Times New Roman"/>
              </a:rPr>
              <a:t>Select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7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Middleware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Database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Application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Application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4967605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18"/>
              <a:tabLst>
                <a:tab pos="807085" algn="l"/>
                <a:tab pos="807720" algn="l"/>
                <a:tab pos="2647950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8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Amazon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EC2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Force.com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Force.com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7176134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19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support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many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programming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languages.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9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2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40" b="1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5740" y="1947672"/>
            <a:ext cx="2628900" cy="17586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25840" y="4527803"/>
            <a:ext cx="1828800" cy="1828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221181"/>
            <a:ext cx="957961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Dropbox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5">
                <a:latin typeface="Times New Roman"/>
                <a:cs typeface="Times New Roman"/>
              </a:rPr>
              <a:t> example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service.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70">
                <a:latin typeface="Times New Roman"/>
                <a:cs typeface="Times New Roman"/>
              </a:rPr>
              <a:t>We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our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files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them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location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645668" y="3660394"/>
            <a:ext cx="961517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Times New Roman"/>
                <a:cs typeface="Times New Roman"/>
              </a:rPr>
              <a:t>Similarly,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access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our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e-mail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e-mail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elsewhere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world,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 </a:t>
            </a:r>
            <a:r>
              <a:rPr dirty="0" sz="2000" spc="-5">
                <a:latin typeface="Times New Roman"/>
                <a:cs typeface="Times New Roman"/>
              </a:rPr>
              <a:t>are </a:t>
            </a:r>
            <a:r>
              <a:rPr dirty="0" sz="2000">
                <a:latin typeface="Times New Roman"/>
                <a:cs typeface="Times New Roman"/>
              </a:rPr>
              <a:t>actually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 </a:t>
            </a:r>
            <a:r>
              <a:rPr dirty="0" sz="2000" spc="-5">
                <a:latin typeface="Times New Roman"/>
                <a:cs typeface="Times New Roman"/>
              </a:rPr>
              <a:t>application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4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service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form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14425" y="1835023"/>
          <a:ext cx="10198735" cy="1591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690"/>
                <a:gridCol w="3505200"/>
                <a:gridCol w="4211320"/>
              </a:tblGrid>
              <a:tr h="320675">
                <a:tc>
                  <a:txBody>
                    <a:bodyPr/>
                    <a:lstStyle/>
                    <a:p>
                      <a:pPr marL="80645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dirty="0" sz="20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URL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Notes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FC000"/>
                    </a:solidFill>
                  </a:tcPr>
                </a:tc>
              </a:tr>
              <a:tr h="61595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176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221615">
                        <a:lnSpc>
                          <a:spcPts val="2400"/>
                        </a:lnSpc>
                      </a:pPr>
                      <a:r>
                        <a:rPr dirty="0" u="sng" sz="20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https://azure.microsoft.com/en- </a:t>
                      </a:r>
                      <a:r>
                        <a:rPr dirty="0" sz="2000" spc="-48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dirty="0" u="sng" sz="20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in/overview/what-is-paas/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20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732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51637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Benefits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908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u="sng" sz="20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https://rubygarage.org/blog/iaas- </a:t>
                      </a:r>
                      <a:r>
                        <a:rPr dirty="0" sz="2000" spc="-48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dirty="0" u="sng" sz="20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vs-paas-vs-saas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8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20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benfits.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6700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14425" y="1835023"/>
          <a:ext cx="10198735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165"/>
                <a:gridCol w="3558540"/>
                <a:gridCol w="4167504"/>
              </a:tblGrid>
              <a:tr h="320675">
                <a:tc>
                  <a:txBody>
                    <a:bodyPr/>
                    <a:lstStyle/>
                    <a:p>
                      <a:pPr marL="80645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dirty="0" sz="20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URL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Notes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FC000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287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310"/>
                        </a:lnSpc>
                      </a:pPr>
                      <a:r>
                        <a:rPr dirty="0" u="sng" sz="20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2365"/>
                        </a:lnSpc>
                      </a:pPr>
                      <a:r>
                        <a:rPr dirty="0" u="sng" sz="20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v=whx01vzmlns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 marR="260985">
                        <a:lnSpc>
                          <a:spcPts val="240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20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20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overview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PaaS </a:t>
                      </a:r>
                      <a:r>
                        <a:rPr dirty="0" sz="2000" spc="-48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20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51637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Benefits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6700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826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u="sng" sz="20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 </a:t>
                      </a:r>
                      <a:r>
                        <a:rPr dirty="0" sz="2000" spc="-48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2000" spc="-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v=OCuHYef5Tzk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 marR="44259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20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20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2000" spc="-48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PaaS.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4005" y="2722879"/>
            <a:ext cx="52482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latin typeface="Arial"/>
                <a:cs typeface="Arial"/>
              </a:rPr>
              <a:t>Software</a:t>
            </a:r>
            <a:r>
              <a:rPr dirty="0" sz="4000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as</a:t>
            </a:r>
            <a:r>
              <a:rPr dirty="0" sz="4000" spc="-10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a</a:t>
            </a:r>
            <a:r>
              <a:rPr dirty="0" sz="4000" spc="-25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Cloud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Delivery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58368" y="1143457"/>
            <a:ext cx="2710180" cy="3042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57860" algn="l"/>
                <a:tab pos="658495" algn="l"/>
              </a:tabLst>
            </a:pPr>
            <a:r>
              <a:rPr dirty="0" sz="2000">
                <a:latin typeface="Times New Roman"/>
                <a:cs typeface="Times New Roman"/>
              </a:rPr>
              <a:t>Overview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 MT"/>
              <a:buChar char="•"/>
              <a:tabLst>
                <a:tab pos="657860" algn="l"/>
                <a:tab pos="658495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  <a:p>
            <a:pPr lvl="1" marL="111506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15060" algn="l"/>
                <a:tab pos="1115695" algn="l"/>
              </a:tabLst>
            </a:pP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  <a:p>
            <a:pPr lvl="1" marL="1115060" indent="-343535">
              <a:lnSpc>
                <a:spcPct val="100000"/>
              </a:lnSpc>
              <a:buFont typeface="Arial MT"/>
              <a:buChar char="•"/>
              <a:tabLst>
                <a:tab pos="1115060" algn="l"/>
                <a:tab pos="1115695" algn="l"/>
              </a:tabLst>
            </a:pPr>
            <a:r>
              <a:rPr dirty="0" sz="2000" spc="5">
                <a:latin typeface="Times New Roman"/>
                <a:cs typeface="Times New Roman"/>
              </a:rPr>
              <a:t>Google</a:t>
            </a:r>
            <a:r>
              <a:rPr dirty="0" sz="2000" spc="-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Suite</a:t>
            </a:r>
            <a:endParaRPr sz="2000">
              <a:latin typeface="Times New Roman"/>
              <a:cs typeface="Times New Roman"/>
            </a:endParaRPr>
          </a:p>
          <a:p>
            <a:pPr lvl="1" marL="1115060" indent="-343535">
              <a:lnSpc>
                <a:spcPct val="100000"/>
              </a:lnSpc>
              <a:buFont typeface="Arial MT"/>
              <a:buChar char="•"/>
              <a:tabLst>
                <a:tab pos="1115060" algn="l"/>
                <a:tab pos="1115695" algn="l"/>
              </a:tabLst>
            </a:pPr>
            <a:r>
              <a:rPr dirty="0" sz="2000">
                <a:latin typeface="Times New Roman"/>
                <a:cs typeface="Times New Roman"/>
              </a:rPr>
              <a:t>Salesforce.com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 MT"/>
              <a:buChar char="•"/>
              <a:tabLst>
                <a:tab pos="657860" algn="l"/>
                <a:tab pos="658495" algn="l"/>
              </a:tabLst>
            </a:pPr>
            <a:r>
              <a:rPr dirty="0" sz="2000">
                <a:latin typeface="Times New Roman"/>
                <a:cs typeface="Times New Roman"/>
              </a:rPr>
              <a:t>Evaluating</a:t>
            </a:r>
            <a:r>
              <a:rPr dirty="0" sz="2000" spc="-1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 MT"/>
              <a:buChar char="•"/>
              <a:tabLst>
                <a:tab pos="657860" algn="l"/>
                <a:tab pos="658495" algn="l"/>
              </a:tabLst>
            </a:pPr>
            <a:r>
              <a:rPr dirty="0" sz="2000" spc="-5">
                <a:latin typeface="Times New Roman"/>
                <a:cs typeface="Times New Roman"/>
              </a:rPr>
              <a:t>Impact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 MT"/>
              <a:buChar char="•"/>
              <a:tabLst>
                <a:tab pos="657860" algn="l"/>
                <a:tab pos="658495" algn="l"/>
              </a:tabLst>
            </a:pPr>
            <a:r>
              <a:rPr dirty="0" sz="2000" spc="-5">
                <a:latin typeface="Times New Roman"/>
                <a:cs typeface="Times New Roman"/>
              </a:rPr>
              <a:t>Benefits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Risks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84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9156" y="4847844"/>
            <a:ext cx="2558796" cy="14980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441055" cy="5480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imes New Roman"/>
                <a:cs typeface="Times New Roman"/>
              </a:rPr>
              <a:t>Software</a:t>
            </a:r>
            <a:r>
              <a:rPr dirty="0" sz="2400" b="1">
                <a:latin typeface="Times New Roman"/>
                <a:cs typeface="Times New Roman"/>
              </a:rPr>
              <a:t> 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algn="just" marL="673735" marR="9525" indent="-342900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Software as a service (SaaS) allows users to connect to and use cloud-based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Internet.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Common</a:t>
            </a:r>
            <a:r>
              <a:rPr dirty="0" sz="2000" spc="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email,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calendaring,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tools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 Microsoft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365.)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225425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complete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solution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 purchase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5">
                <a:latin typeface="Times New Roman"/>
                <a:cs typeface="Times New Roman"/>
              </a:rPr>
              <a:t>pay-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as-you-go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34925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65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connect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10">
                <a:latin typeface="Times New Roman"/>
                <a:cs typeface="Times New Roman"/>
              </a:rPr>
              <a:t>v</a:t>
            </a:r>
            <a:r>
              <a:rPr dirty="0" sz="2000">
                <a:latin typeface="Times New Roman"/>
                <a:cs typeface="Times New Roman"/>
              </a:rPr>
              <a:t>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5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t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5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</a:t>
            </a:r>
            <a:r>
              <a:rPr dirty="0" sz="2000">
                <a:latin typeface="Times New Roman"/>
                <a:cs typeface="Times New Roman"/>
              </a:rPr>
              <a:t>ually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web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</a:t>
            </a:r>
            <a:r>
              <a:rPr dirty="0" sz="2000" spc="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10">
                <a:latin typeface="Times New Roman"/>
                <a:cs typeface="Times New Roman"/>
              </a:rPr>
              <a:t>w</a:t>
            </a:r>
            <a:r>
              <a:rPr dirty="0" sz="2000">
                <a:latin typeface="Times New Roman"/>
                <a:cs typeface="Times New Roman"/>
              </a:rPr>
              <a:t>se</a:t>
            </a:r>
            <a:r>
              <a:rPr dirty="0" sz="2000" spc="-120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.</a:t>
            </a:r>
            <a:r>
              <a:rPr dirty="0" sz="2000" spc="-1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</a:t>
            </a:r>
            <a:r>
              <a:rPr dirty="0" sz="2000" spc="10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de</a:t>
            </a:r>
            <a:r>
              <a:rPr dirty="0" sz="2000" spc="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l</a:t>
            </a:r>
            <a:r>
              <a:rPr dirty="0" sz="2000" spc="-15">
                <a:latin typeface="Times New Roman"/>
                <a:cs typeface="Times New Roman"/>
              </a:rPr>
              <a:t>y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15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g  </a:t>
            </a:r>
            <a:r>
              <a:rPr dirty="0" sz="2000" spc="-5">
                <a:latin typeface="Times New Roman"/>
                <a:cs typeface="Times New Roman"/>
              </a:rPr>
              <a:t>infrastructure, middleware, </a:t>
            </a:r>
            <a:r>
              <a:rPr dirty="0" sz="2000">
                <a:latin typeface="Times New Roman"/>
                <a:cs typeface="Times New Roman"/>
              </a:rPr>
              <a:t>app software, and app data are located in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service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provider’s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center.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service </a:t>
            </a:r>
            <a:r>
              <a:rPr dirty="0" sz="2000">
                <a:latin typeface="Times New Roman"/>
                <a:cs typeface="Times New Roman"/>
              </a:rPr>
              <a:t>provider </a:t>
            </a:r>
            <a:r>
              <a:rPr dirty="0" sz="2000" spc="-5">
                <a:latin typeface="Times New Roman"/>
                <a:cs typeface="Times New Roman"/>
              </a:rPr>
              <a:t>manages </a:t>
            </a:r>
            <a:r>
              <a:rPr dirty="0" sz="2000">
                <a:latin typeface="Times New Roman"/>
                <a:cs typeface="Times New Roman"/>
              </a:rPr>
              <a:t>the hardware and software and with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appropriate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agreement </a:t>
            </a:r>
            <a:r>
              <a:rPr dirty="0" sz="2000">
                <a:latin typeface="Times New Roman"/>
                <a:cs typeface="Times New Roman"/>
              </a:rPr>
              <a:t>will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ensure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availability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app and your data as </a:t>
            </a:r>
            <a:r>
              <a:rPr dirty="0" sz="2000" spc="-5">
                <a:latin typeface="Times New Roman"/>
                <a:cs typeface="Times New Roman"/>
              </a:rPr>
              <a:t>well. SaaS </a:t>
            </a:r>
            <a:r>
              <a:rPr dirty="0" sz="2000">
                <a:latin typeface="Times New Roman"/>
                <a:cs typeface="Times New Roman"/>
              </a:rPr>
              <a:t>allows your </a:t>
            </a:r>
            <a:r>
              <a:rPr dirty="0" sz="2000" spc="-5">
                <a:latin typeface="Times New Roman"/>
                <a:cs typeface="Times New Roman"/>
              </a:rPr>
              <a:t>organization </a:t>
            </a:r>
            <a:r>
              <a:rPr dirty="0" sz="2000">
                <a:latin typeface="Times New Roman"/>
                <a:cs typeface="Times New Roman"/>
              </a:rPr>
              <a:t>to get quickly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running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 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minimal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upfront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1768" y="4270247"/>
            <a:ext cx="2779776" cy="20863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9688195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Traditional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Software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algn="just" marL="330835" marR="5080">
              <a:lnSpc>
                <a:spcPct val="100000"/>
              </a:lnSpc>
              <a:spcBef>
                <a:spcPts val="1664"/>
              </a:spcBef>
            </a:pP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generally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prebuilt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consumed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functionality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without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significant customization, </a:t>
            </a:r>
            <a:r>
              <a:rPr dirty="0" sz="2000">
                <a:latin typeface="Times New Roman"/>
                <a:cs typeface="Times New Roman"/>
              </a:rPr>
              <a:t>as </a:t>
            </a:r>
            <a:r>
              <a:rPr dirty="0" sz="2000" spc="-5">
                <a:latin typeface="Times New Roman"/>
                <a:cs typeface="Times New Roman"/>
              </a:rPr>
              <a:t>in </a:t>
            </a:r>
            <a:r>
              <a:rPr dirty="0" sz="2000">
                <a:latin typeface="Times New Roman"/>
                <a:cs typeface="Times New Roman"/>
              </a:rPr>
              <a:t>the case of Google </a:t>
            </a:r>
            <a:r>
              <a:rPr dirty="0" sz="2000" spc="-5">
                <a:latin typeface="Times New Roman"/>
                <a:cs typeface="Times New Roman"/>
              </a:rPr>
              <a:t>Gmail </a:t>
            </a:r>
            <a:r>
              <a:rPr dirty="0" sz="2000">
                <a:latin typeface="Times New Roman"/>
                <a:cs typeface="Times New Roman"/>
              </a:rPr>
              <a:t>users </a:t>
            </a:r>
            <a:r>
              <a:rPr dirty="0" sz="2000" spc="5">
                <a:latin typeface="Times New Roman"/>
                <a:cs typeface="Times New Roman"/>
              </a:rPr>
              <a:t>who </a:t>
            </a:r>
            <a:r>
              <a:rPr dirty="0" sz="2000" spc="-5">
                <a:latin typeface="Times New Roman"/>
                <a:cs typeface="Times New Roman"/>
              </a:rPr>
              <a:t>simply </a:t>
            </a:r>
            <a:r>
              <a:rPr dirty="0" sz="2000">
                <a:latin typeface="Times New Roman"/>
                <a:cs typeface="Times New Roman"/>
              </a:rPr>
              <a:t>access the </a:t>
            </a:r>
            <a:r>
              <a:rPr dirty="0" sz="2000" spc="5">
                <a:latin typeface="Times New Roman"/>
                <a:cs typeface="Times New Roman"/>
              </a:rPr>
              <a:t>web-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standard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email</a:t>
            </a:r>
            <a:r>
              <a:rPr dirty="0" sz="2000">
                <a:latin typeface="Times New Roman"/>
                <a:cs typeface="Times New Roman"/>
              </a:rPr>
              <a:t> 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calendaring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30835" marR="547370">
              <a:lnSpc>
                <a:spcPct val="100000"/>
              </a:lnSpc>
            </a:pPr>
            <a:r>
              <a:rPr dirty="0" sz="2000" spc="-15" b="1">
                <a:latin typeface="Times New Roman"/>
                <a:cs typeface="Times New Roman"/>
              </a:rPr>
              <a:t>Traditional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software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capital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purchase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install, update, and </a:t>
            </a:r>
            <a:r>
              <a:rPr dirty="0" sz="2000" spc="-5">
                <a:latin typeface="Times New Roman"/>
                <a:cs typeface="Times New Roman"/>
              </a:rPr>
              <a:t>maintain. </a:t>
            </a:r>
            <a:r>
              <a:rPr dirty="0" sz="2000" spc="-10">
                <a:latin typeface="Times New Roman"/>
                <a:cs typeface="Times New Roman"/>
              </a:rPr>
              <a:t>Traditional </a:t>
            </a:r>
            <a:r>
              <a:rPr dirty="0" sz="2000">
                <a:latin typeface="Times New Roman"/>
                <a:cs typeface="Times New Roman"/>
              </a:rPr>
              <a:t>software application </a:t>
            </a:r>
            <a:r>
              <a:rPr dirty="0" sz="2000" spc="-5">
                <a:latin typeface="Times New Roman"/>
                <a:cs typeface="Times New Roman"/>
              </a:rPr>
              <a:t>management </a:t>
            </a:r>
            <a:r>
              <a:rPr dirty="0" sz="2000">
                <a:latin typeface="Times New Roman"/>
                <a:cs typeface="Times New Roman"/>
              </a:rPr>
              <a:t>follows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predictable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Identify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meeting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Perform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capital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acquisition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identified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Install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computers.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45235" algn="l"/>
                <a:tab pos="1245870" algn="l"/>
              </a:tabLst>
            </a:pPr>
            <a:r>
              <a:rPr dirty="0" sz="2000" spc="-5">
                <a:latin typeface="Times New Roman"/>
                <a:cs typeface="Times New Roman"/>
              </a:rPr>
              <a:t>Patch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maintenance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cycle.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Perform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acquisition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update.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Install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computers.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Return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maintenance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cycle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until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next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85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896" y="3432047"/>
            <a:ext cx="4146804" cy="25862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62088" y="3432047"/>
            <a:ext cx="2365248" cy="23652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8716" y="1192530"/>
            <a:ext cx="1011301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contrast,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 application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fewer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steps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consuming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000">
                <a:latin typeface="Times New Roman"/>
                <a:cs typeface="Times New Roman"/>
              </a:rPr>
              <a:t>Identify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whose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meets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organizational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000">
                <a:latin typeface="Times New Roman"/>
                <a:cs typeface="Times New Roman"/>
              </a:rPr>
              <a:t>Obtain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licensing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identified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After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maintenance,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patches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updates,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handled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 </a:t>
            </a:r>
            <a:r>
              <a:rPr dirty="0" sz="2000" spc="-15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85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87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7631" y="5277611"/>
            <a:ext cx="1981200" cy="6614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2643" y="2298192"/>
            <a:ext cx="2845307" cy="18958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7583170" cy="3956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Benefits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8035" algn="l"/>
                <a:tab pos="788670" algn="l"/>
              </a:tabLst>
            </a:pP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agility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enhanced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ensuring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mobile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workers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endParaRPr sz="20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access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key business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anywhere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anytime.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dirty="0" sz="2000">
                <a:latin typeface="Times New Roman"/>
                <a:cs typeface="Times New Roman"/>
              </a:rPr>
              <a:t>Displaced </a:t>
            </a:r>
            <a:r>
              <a:rPr dirty="0" sz="2000" spc="-5">
                <a:latin typeface="Times New Roman"/>
                <a:cs typeface="Times New Roman"/>
              </a:rPr>
              <a:t>employees retain </a:t>
            </a:r>
            <a:r>
              <a:rPr dirty="0" sz="2000">
                <a:latin typeface="Times New Roman"/>
                <a:cs typeface="Times New Roman"/>
              </a:rPr>
              <a:t>operational </a:t>
            </a:r>
            <a:r>
              <a:rPr dirty="0" sz="2000" spc="-5">
                <a:latin typeface="Times New Roman"/>
                <a:cs typeface="Times New Roman"/>
              </a:rPr>
              <a:t>capability </a:t>
            </a:r>
            <a:r>
              <a:rPr dirty="0" sz="2000">
                <a:latin typeface="Times New Roman"/>
                <a:cs typeface="Times New Roman"/>
              </a:rPr>
              <a:t>during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widespread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natural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disasters,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organizational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simply </a:t>
            </a:r>
            <a:r>
              <a:rPr dirty="0" sz="2000">
                <a:latin typeface="Times New Roman"/>
                <a:cs typeface="Times New Roman"/>
              </a:rPr>
              <a:t>be moved </a:t>
            </a:r>
            <a:r>
              <a:rPr dirty="0" sz="2000" spc="-5">
                <a:latin typeface="Times New Roman"/>
                <a:cs typeface="Times New Roman"/>
              </a:rPr>
              <a:t>to </a:t>
            </a:r>
            <a:r>
              <a:rPr dirty="0" sz="2000">
                <a:latin typeface="Times New Roman"/>
                <a:cs typeface="Times New Roman"/>
              </a:rPr>
              <a:t>cloud provider storage outside of the </a:t>
            </a:r>
            <a:r>
              <a:rPr dirty="0" sz="2000" spc="-5">
                <a:latin typeface="Times New Roman"/>
                <a:cs typeface="Times New Roman"/>
              </a:rPr>
              <a:t>affected </a:t>
            </a:r>
            <a:r>
              <a:rPr dirty="0" sz="2000">
                <a:latin typeface="Times New Roman"/>
                <a:cs typeface="Times New Roman"/>
              </a:rPr>
              <a:t> area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case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15">
                <a:latin typeface="Times New Roman"/>
                <a:cs typeface="Times New Roman"/>
              </a:rPr>
              <a:t>disaster.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788035" marR="45720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dirty="0" sz="2000" spc="-5">
                <a:latin typeface="Times New Roman"/>
                <a:cs typeface="Times New Roman"/>
              </a:rPr>
              <a:t>Organizations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take</a:t>
            </a:r>
            <a:r>
              <a:rPr dirty="0" sz="2000">
                <a:latin typeface="Times New Roman"/>
                <a:cs typeface="Times New Roman"/>
              </a:rPr>
              <a:t> advantage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resource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between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employees </a:t>
            </a:r>
            <a:r>
              <a:rPr dirty="0" sz="2000">
                <a:latin typeface="Times New Roman"/>
                <a:cs typeface="Times New Roman"/>
              </a:rPr>
              <a:t>working in </a:t>
            </a:r>
            <a:r>
              <a:rPr dirty="0" sz="2000" spc="-5">
                <a:latin typeface="Times New Roman"/>
                <a:cs typeface="Times New Roman"/>
              </a:rPr>
              <a:t>different </a:t>
            </a:r>
            <a:r>
              <a:rPr dirty="0" sz="2000" spc="-10">
                <a:latin typeface="Times New Roman"/>
                <a:cs typeface="Times New Roman"/>
              </a:rPr>
              <a:t>time </a:t>
            </a:r>
            <a:r>
              <a:rPr dirty="0" sz="2000">
                <a:latin typeface="Times New Roman"/>
                <a:cs typeface="Times New Roman"/>
              </a:rPr>
              <a:t>zones or across </a:t>
            </a:r>
            <a:r>
              <a:rPr dirty="0" sz="2000" spc="-5">
                <a:latin typeface="Times New Roman"/>
                <a:cs typeface="Times New Roman"/>
              </a:rPr>
              <a:t>different </a:t>
            </a:r>
            <a:r>
              <a:rPr dirty="0" sz="2000">
                <a:latin typeface="Times New Roman"/>
                <a:cs typeface="Times New Roman"/>
              </a:rPr>
              <a:t> geopolitical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zones.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183" y="5378907"/>
            <a:ext cx="7400925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2000">
                <a:latin typeface="Times New Roman"/>
                <a:cs typeface="Times New Roman"/>
              </a:rPr>
              <a:t>4.	</a:t>
            </a:r>
            <a:r>
              <a:rPr dirty="0" sz="2000" spc="-5">
                <a:latin typeface="Times New Roman"/>
                <a:cs typeface="Times New Roman"/>
              </a:rPr>
              <a:t>Organizations </a:t>
            </a:r>
            <a:r>
              <a:rPr dirty="0" sz="2000">
                <a:latin typeface="Times New Roman"/>
                <a:cs typeface="Times New Roman"/>
              </a:rPr>
              <a:t>can </a:t>
            </a:r>
            <a:r>
              <a:rPr dirty="0" sz="2000" spc="-5">
                <a:latin typeface="Times New Roman"/>
                <a:cs typeface="Times New Roman"/>
              </a:rPr>
              <a:t>implement sustainable </a:t>
            </a:r>
            <a:r>
              <a:rPr dirty="0" sz="2000">
                <a:latin typeface="Times New Roman"/>
                <a:cs typeface="Times New Roman"/>
              </a:rPr>
              <a:t>“green” </a:t>
            </a:r>
            <a:r>
              <a:rPr dirty="0" sz="2000" spc="-5">
                <a:latin typeface="Times New Roman"/>
                <a:cs typeface="Times New Roman"/>
              </a:rPr>
              <a:t>initiatives </a:t>
            </a:r>
            <a:r>
              <a:rPr dirty="0" sz="2000">
                <a:latin typeface="Times New Roman"/>
                <a:cs typeface="Times New Roman"/>
              </a:rPr>
              <a:t>such as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remote </a:t>
            </a:r>
            <a:r>
              <a:rPr dirty="0" sz="2000">
                <a:latin typeface="Times New Roman"/>
                <a:cs typeface="Times New Roman"/>
              </a:rPr>
              <a:t>travel-free </a:t>
            </a:r>
            <a:r>
              <a:rPr dirty="0" sz="2000" spc="-5">
                <a:latin typeface="Times New Roman"/>
                <a:cs typeface="Times New Roman"/>
              </a:rPr>
              <a:t>employees, </a:t>
            </a:r>
            <a:r>
              <a:rPr dirty="0" sz="2000" spc="5">
                <a:latin typeface="Times New Roman"/>
                <a:cs typeface="Times New Roman"/>
              </a:rPr>
              <a:t>who </a:t>
            </a:r>
            <a:r>
              <a:rPr dirty="0" sz="2000">
                <a:latin typeface="Times New Roman"/>
                <a:cs typeface="Times New Roman"/>
              </a:rPr>
              <a:t>do </a:t>
            </a:r>
            <a:r>
              <a:rPr dirty="0" sz="2000" spc="5">
                <a:latin typeface="Times New Roman"/>
                <a:cs typeface="Times New Roman"/>
              </a:rPr>
              <a:t>not </a:t>
            </a:r>
            <a:r>
              <a:rPr dirty="0" sz="2000">
                <a:latin typeface="Times New Roman"/>
                <a:cs typeface="Times New Roman"/>
              </a:rPr>
              <a:t>require leased space,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dedicated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equipment,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costly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expensive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central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facilities.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7216" y="4003547"/>
            <a:ext cx="1545335" cy="15453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1243" y="2282951"/>
            <a:ext cx="1263396" cy="1104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7600950" cy="426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Risks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Usage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5">
                <a:latin typeface="Times New Roman"/>
                <a:cs typeface="Times New Roman"/>
              </a:rPr>
              <a:t> organization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incurs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 such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 </a:t>
            </a:r>
            <a:r>
              <a:rPr dirty="0" sz="2000" spc="-5">
                <a:latin typeface="Times New Roman"/>
                <a:cs typeface="Times New Roman"/>
              </a:rPr>
              <a:t>some critical </a:t>
            </a:r>
            <a:r>
              <a:rPr dirty="0" sz="2000">
                <a:latin typeface="Times New Roman"/>
                <a:cs typeface="Times New Roman"/>
              </a:rPr>
              <a:t>function or for storing sensitive </a:t>
            </a:r>
            <a:r>
              <a:rPr dirty="0" sz="2000" spc="-5">
                <a:latin typeface="Times New Roman"/>
                <a:cs typeface="Times New Roman"/>
              </a:rPr>
              <a:t>information </a:t>
            </a:r>
            <a:r>
              <a:rPr dirty="0" sz="2000">
                <a:latin typeface="Times New Roman"/>
                <a:cs typeface="Times New Roman"/>
              </a:rPr>
              <a:t>will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considered high risk. Whereas an </a:t>
            </a:r>
            <a:r>
              <a:rPr dirty="0" sz="2000" spc="-5">
                <a:latin typeface="Times New Roman"/>
                <a:cs typeface="Times New Roman"/>
              </a:rPr>
              <a:t>app </a:t>
            </a:r>
            <a:r>
              <a:rPr dirty="0" sz="2000">
                <a:latin typeface="Times New Roman"/>
                <a:cs typeface="Times New Roman"/>
              </a:rPr>
              <a:t>for say scheduling get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together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employees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pets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considered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low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Security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107314">
              <a:lnSpc>
                <a:spcPct val="100000"/>
              </a:lnSpc>
            </a:pPr>
            <a:r>
              <a:rPr dirty="0" sz="2000" spc="5">
                <a:latin typeface="Times New Roman"/>
                <a:cs typeface="Times New Roman"/>
              </a:rPr>
              <a:t>While </a:t>
            </a:r>
            <a:r>
              <a:rPr dirty="0" sz="2000">
                <a:latin typeface="Times New Roman"/>
                <a:cs typeface="Times New Roman"/>
              </a:rPr>
              <a:t>Usage </a:t>
            </a:r>
            <a:r>
              <a:rPr dirty="0" sz="2000" spc="-5">
                <a:latin typeface="Times New Roman"/>
                <a:cs typeface="Times New Roman"/>
              </a:rPr>
              <a:t>Risk </a:t>
            </a:r>
            <a:r>
              <a:rPr dirty="0" sz="2000">
                <a:latin typeface="Times New Roman"/>
                <a:cs typeface="Times New Roman"/>
              </a:rPr>
              <a:t>focuses on </a:t>
            </a:r>
            <a:r>
              <a:rPr dirty="0" sz="2000" spc="5">
                <a:latin typeface="Times New Roman"/>
                <a:cs typeface="Times New Roman"/>
              </a:rPr>
              <a:t>how </a:t>
            </a:r>
            <a:r>
              <a:rPr dirty="0" sz="2000">
                <a:latin typeface="Times New Roman"/>
                <a:cs typeface="Times New Roman"/>
              </a:rPr>
              <a:t>your </a:t>
            </a:r>
            <a:r>
              <a:rPr dirty="0" sz="2000" spc="-5">
                <a:latin typeface="Times New Roman"/>
                <a:cs typeface="Times New Roman"/>
              </a:rPr>
              <a:t>organization </a:t>
            </a:r>
            <a:r>
              <a:rPr dirty="0" sz="2000">
                <a:latin typeface="Times New Roman"/>
                <a:cs typeface="Times New Roman"/>
              </a:rPr>
              <a:t>is using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app, Data Security </a:t>
            </a:r>
            <a:r>
              <a:rPr dirty="0" sz="2000" spc="-5">
                <a:latin typeface="Times New Roman"/>
                <a:cs typeface="Times New Roman"/>
              </a:rPr>
              <a:t>Risk </a:t>
            </a:r>
            <a:r>
              <a:rPr dirty="0" sz="2000">
                <a:latin typeface="Times New Roman"/>
                <a:cs typeface="Times New Roman"/>
              </a:rPr>
              <a:t>focuses on </a:t>
            </a:r>
            <a:r>
              <a:rPr dirty="0" sz="2000" spc="5">
                <a:latin typeface="Times New Roman"/>
                <a:cs typeface="Times New Roman"/>
              </a:rPr>
              <a:t>how </a:t>
            </a:r>
            <a:r>
              <a:rPr dirty="0" sz="2000">
                <a:latin typeface="Times New Roman"/>
                <a:cs typeface="Times New Roman"/>
              </a:rPr>
              <a:t>the service provider is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handling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data.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crucial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know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whether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encrypted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transit or at rest and whether the app controls are in place 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determine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how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view</a:t>
            </a:r>
            <a:r>
              <a:rPr dirty="0" sz="2000" spc="-5">
                <a:latin typeface="Times New Roman"/>
                <a:cs typeface="Times New Roman"/>
              </a:rPr>
              <a:t> it.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7716520" cy="3956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Risks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 startAt="3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SaaS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Provider</a:t>
            </a:r>
            <a:r>
              <a:rPr dirty="0" sz="2000" spc="-7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Operational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This includes issues such as the </a:t>
            </a:r>
            <a:r>
              <a:rPr dirty="0" sz="2000" spc="-5">
                <a:latin typeface="Times New Roman"/>
                <a:cs typeface="Times New Roman"/>
              </a:rPr>
              <a:t>uptime </a:t>
            </a:r>
            <a:r>
              <a:rPr dirty="0" sz="2000">
                <a:latin typeface="Times New Roman"/>
                <a:cs typeface="Times New Roman"/>
              </a:rPr>
              <a:t>SLA guaranteed by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provider,</a:t>
            </a:r>
            <a:r>
              <a:rPr dirty="0" sz="2000" spc="4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whether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24×7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support,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compliance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certificates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obtained by the provider and the </a:t>
            </a:r>
            <a:r>
              <a:rPr dirty="0" sz="2000" spc="-5">
                <a:latin typeface="Times New Roman"/>
                <a:cs typeface="Times New Roman"/>
              </a:rPr>
              <a:t>Disaster </a:t>
            </a:r>
            <a:r>
              <a:rPr dirty="0" sz="2000">
                <a:latin typeface="Times New Roman"/>
                <a:cs typeface="Times New Roman"/>
              </a:rPr>
              <a:t>Recovery strategy of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75970" indent="-44577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775970" algn="l"/>
                <a:tab pos="776605" algn="l"/>
              </a:tabLst>
            </a:pPr>
            <a:r>
              <a:rPr dirty="0" sz="2000" b="1">
                <a:latin typeface="Times New Roman"/>
                <a:cs typeface="Times New Roman"/>
              </a:rPr>
              <a:t>Sa</a:t>
            </a:r>
            <a:r>
              <a:rPr dirty="0" sz="2000" spc="5" b="1">
                <a:latin typeface="Times New Roman"/>
                <a:cs typeface="Times New Roman"/>
              </a:rPr>
              <a:t>a</a:t>
            </a:r>
            <a:r>
              <a:rPr dirty="0" sz="2000" b="1">
                <a:latin typeface="Times New Roman"/>
                <a:cs typeface="Times New Roman"/>
              </a:rPr>
              <a:t>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</a:t>
            </a:r>
            <a:r>
              <a:rPr dirty="0" sz="2000" spc="-40" b="1">
                <a:latin typeface="Times New Roman"/>
                <a:cs typeface="Times New Roman"/>
              </a:rPr>
              <a:t>r</a:t>
            </a:r>
            <a:r>
              <a:rPr dirty="0" sz="2000" b="1">
                <a:latin typeface="Times New Roman"/>
                <a:cs typeface="Times New Roman"/>
              </a:rPr>
              <a:t>o</a:t>
            </a:r>
            <a:r>
              <a:rPr dirty="0" sz="2000" spc="10" b="1">
                <a:latin typeface="Times New Roman"/>
                <a:cs typeface="Times New Roman"/>
              </a:rPr>
              <a:t>v</a:t>
            </a:r>
            <a:r>
              <a:rPr dirty="0" sz="2000" b="1">
                <a:latin typeface="Times New Roman"/>
                <a:cs typeface="Times New Roman"/>
              </a:rPr>
              <a:t>ider</a:t>
            </a:r>
            <a:r>
              <a:rPr dirty="0" sz="2000" spc="-17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</a:t>
            </a:r>
            <a:r>
              <a:rPr dirty="0" sz="2000" b="1">
                <a:latin typeface="Times New Roman"/>
                <a:cs typeface="Times New Roman"/>
              </a:rPr>
              <a:t>pl</a:t>
            </a:r>
            <a:r>
              <a:rPr dirty="0" sz="2000" spc="-10" b="1">
                <a:latin typeface="Times New Roman"/>
                <a:cs typeface="Times New Roman"/>
              </a:rPr>
              <a:t>i</a:t>
            </a:r>
            <a:r>
              <a:rPr dirty="0" sz="2000" b="1">
                <a:latin typeface="Times New Roman"/>
                <a:cs typeface="Times New Roman"/>
              </a:rPr>
              <a:t>ca</a:t>
            </a:r>
            <a:r>
              <a:rPr dirty="0" sz="2000" spc="5" b="1">
                <a:latin typeface="Times New Roman"/>
                <a:cs typeface="Times New Roman"/>
              </a:rPr>
              <a:t>t</a:t>
            </a:r>
            <a:r>
              <a:rPr dirty="0" sz="2000" b="1">
                <a:latin typeface="Times New Roman"/>
                <a:cs typeface="Times New Roman"/>
              </a:rPr>
              <a:t>ion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2228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inherent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 </a:t>
            </a:r>
            <a:r>
              <a:rPr dirty="0" sz="2000" spc="-5">
                <a:latin typeface="Times New Roman"/>
                <a:cs typeface="Times New Roman"/>
              </a:rPr>
              <a:t>app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how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handles </a:t>
            </a:r>
            <a:r>
              <a:rPr dirty="0" sz="2000" spc="-5">
                <a:latin typeface="Times New Roman"/>
                <a:cs typeface="Times New Roman"/>
              </a:rPr>
              <a:t>authentication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authorization? </a:t>
            </a:r>
            <a:r>
              <a:rPr dirty="0" sz="2000">
                <a:latin typeface="Times New Roman"/>
                <a:cs typeface="Times New Roman"/>
              </a:rPr>
              <a:t>The development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practices </a:t>
            </a:r>
            <a:r>
              <a:rPr dirty="0" sz="2000">
                <a:latin typeface="Times New Roman"/>
                <a:cs typeface="Times New Roman"/>
              </a:rPr>
              <a:t>used by the provider to address configuration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vulnerabilities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session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vulnerabilities.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7216" y="4003547"/>
            <a:ext cx="1545335" cy="15453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1243" y="2282951"/>
            <a:ext cx="1263396" cy="1104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7599045" cy="1896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Pyramid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Model:</a:t>
            </a:r>
            <a:endParaRPr sz="2400">
              <a:latin typeface="Times New Roman"/>
              <a:cs typeface="Times New Roman"/>
            </a:endParaRPr>
          </a:p>
          <a:p>
            <a:pPr marL="441959">
              <a:lnSpc>
                <a:spcPct val="100000"/>
              </a:lnSpc>
              <a:spcBef>
                <a:spcPts val="2245"/>
              </a:spcBef>
            </a:pPr>
            <a:r>
              <a:rPr dirty="0" sz="2000">
                <a:latin typeface="Times New Roman"/>
                <a:cs typeface="Times New Roman"/>
              </a:rPr>
              <a:t>NIST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defines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three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models: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41959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The figure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depicts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relationship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hierarchical</a:t>
            </a:r>
            <a:r>
              <a:rPr dirty="0" sz="2000" spc="459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layer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consuming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elements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layers</a:t>
            </a:r>
            <a:r>
              <a:rPr dirty="0" sz="2000">
                <a:latin typeface="Times New Roman"/>
                <a:cs typeface="Times New Roman"/>
              </a:rPr>
              <a:t> below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95244" y="3215639"/>
            <a:ext cx="3642360" cy="3141345"/>
            <a:chOff x="3095244" y="3215639"/>
            <a:chExt cx="3642360" cy="3141345"/>
          </a:xfrm>
        </p:grpSpPr>
        <p:sp>
          <p:nvSpPr>
            <p:cNvPr id="5" name="object 5"/>
            <p:cNvSpPr/>
            <p:nvPr/>
          </p:nvSpPr>
          <p:spPr>
            <a:xfrm>
              <a:off x="3095244" y="3215639"/>
              <a:ext cx="3642360" cy="3141345"/>
            </a:xfrm>
            <a:custGeom>
              <a:avLst/>
              <a:gdLst/>
              <a:ahLst/>
              <a:cxnLst/>
              <a:rect l="l" t="t" r="r" b="b"/>
              <a:pathLst>
                <a:path w="3642359" h="3141345">
                  <a:moveTo>
                    <a:pt x="1821180" y="0"/>
                  </a:moveTo>
                  <a:lnTo>
                    <a:pt x="0" y="3140964"/>
                  </a:lnTo>
                  <a:lnTo>
                    <a:pt x="3642359" y="3140964"/>
                  </a:lnTo>
                  <a:lnTo>
                    <a:pt x="182118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41776" y="4550663"/>
              <a:ext cx="2685415" cy="923925"/>
            </a:xfrm>
            <a:custGeom>
              <a:avLst/>
              <a:gdLst/>
              <a:ahLst/>
              <a:cxnLst/>
              <a:rect l="l" t="t" r="r" b="b"/>
              <a:pathLst>
                <a:path w="2685415" h="923925">
                  <a:moveTo>
                    <a:pt x="333756" y="0"/>
                  </a:moveTo>
                  <a:lnTo>
                    <a:pt x="2161666" y="0"/>
                  </a:lnTo>
                </a:path>
                <a:path w="2685415" h="923925">
                  <a:moveTo>
                    <a:pt x="0" y="923544"/>
                  </a:moveTo>
                  <a:lnTo>
                    <a:pt x="2685161" y="923544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640326" y="3943603"/>
            <a:ext cx="4978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Sa</a:t>
            </a:r>
            <a:r>
              <a:rPr dirty="0" sz="2000" spc="-1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4624832" y="4830571"/>
            <a:ext cx="5270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 b="1">
                <a:latin typeface="Calibri"/>
                <a:cs typeface="Calibri"/>
              </a:rPr>
              <a:t>P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1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0326" y="5754420"/>
            <a:ext cx="4648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Ia</a:t>
            </a:r>
            <a:r>
              <a:rPr dirty="0" sz="2000" spc="-10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7868" y="3951223"/>
            <a:ext cx="31197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SaaS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–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Software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7868" y="4864100"/>
            <a:ext cx="31369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PaaS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–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Platform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7868" y="5721502"/>
            <a:ext cx="36671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IaaS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–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Infrastructure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680710" cy="182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Platform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Some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examples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Salesforce.com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Office</a:t>
            </a:r>
            <a:r>
              <a:rPr dirty="0" sz="2000" spc="-7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Zoho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Google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G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Suite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3104" y="3825240"/>
            <a:ext cx="2066544" cy="1411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960" y="4261103"/>
            <a:ext cx="1687067" cy="57607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329940" y="3063239"/>
            <a:ext cx="5400040" cy="3141345"/>
            <a:chOff x="3329940" y="3063239"/>
            <a:chExt cx="5400040" cy="31413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1504" y="4104131"/>
              <a:ext cx="1267968" cy="9174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9940" y="4122419"/>
              <a:ext cx="1517903" cy="8534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07764" y="3063239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4"/>
                  </a:lnTo>
                  <a:lnTo>
                    <a:pt x="3643884" y="3140964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53480" y="3782695"/>
            <a:ext cx="5162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Sa</a:t>
            </a:r>
            <a:r>
              <a:rPr dirty="0" sz="2000" spc="-1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54296" y="4354067"/>
            <a:ext cx="2685415" cy="925194"/>
          </a:xfrm>
          <a:custGeom>
            <a:avLst/>
            <a:gdLst/>
            <a:ahLst/>
            <a:cxnLst/>
            <a:rect l="l" t="t" r="r" b="b"/>
            <a:pathLst>
              <a:path w="2685415" h="925195">
                <a:moveTo>
                  <a:pt x="333755" y="0"/>
                </a:moveTo>
                <a:lnTo>
                  <a:pt x="2161667" y="0"/>
                </a:lnTo>
              </a:path>
              <a:path w="2685415" h="925195">
                <a:moveTo>
                  <a:pt x="0" y="925067"/>
                </a:moveTo>
                <a:lnTo>
                  <a:pt x="2685160" y="925067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5023" y="4748782"/>
            <a:ext cx="3236975" cy="21092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0422890" cy="4871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Office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365</a:t>
            </a:r>
            <a:endParaRPr sz="240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Microsoft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suite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Microsoft,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considered</a:t>
            </a:r>
            <a:endParaRPr sz="2000">
              <a:latin typeface="Times New Roman"/>
              <a:cs typeface="Times New Roman"/>
            </a:endParaRPr>
          </a:p>
          <a:p>
            <a:pPr marL="67373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one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best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cloud-based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small,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medium,</a:t>
            </a:r>
            <a:r>
              <a:rPr dirty="0" sz="2000">
                <a:latin typeface="Times New Roman"/>
                <a:cs typeface="Times New Roman"/>
              </a:rPr>
              <a:t> 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large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works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5">
                <a:latin typeface="Times New Roman"/>
                <a:cs typeface="Times New Roman"/>
              </a:rPr>
              <a:t> model,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installed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maintained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5">
                <a:latin typeface="Times New Roman"/>
                <a:cs typeface="Times New Roman"/>
              </a:rPr>
              <a:t>Office </a:t>
            </a:r>
            <a:r>
              <a:rPr dirty="0" sz="2000" spc="5">
                <a:latin typeface="Times New Roman"/>
                <a:cs typeface="Times New Roman"/>
              </a:rPr>
              <a:t>365 </a:t>
            </a:r>
            <a:r>
              <a:rPr dirty="0" sz="2000">
                <a:latin typeface="Times New Roman"/>
                <a:cs typeface="Times New Roman"/>
              </a:rPr>
              <a:t>is a cloud-based service that provides the best business </a:t>
            </a:r>
            <a:r>
              <a:rPr dirty="0" sz="2000" spc="-5">
                <a:latin typeface="Times New Roman"/>
                <a:cs typeface="Times New Roman"/>
              </a:rPr>
              <a:t>emailing </a:t>
            </a:r>
            <a:r>
              <a:rPr dirty="0" sz="2000">
                <a:latin typeface="Times New Roman"/>
                <a:cs typeface="Times New Roman"/>
              </a:rPr>
              <a:t>solutions and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productivity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tools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like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Mailbox,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Skype,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Drive,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Online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Docs,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Online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30">
                <a:latin typeface="Times New Roman"/>
                <a:cs typeface="Times New Roman"/>
              </a:rPr>
              <a:t>Word,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 spc="-45">
                <a:latin typeface="Times New Roman"/>
                <a:cs typeface="Times New Roman"/>
              </a:rPr>
              <a:t>Yammer,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Online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Excel, and Calendar which helps you and your </a:t>
            </a:r>
            <a:r>
              <a:rPr dirty="0" sz="2000" spc="-5">
                <a:latin typeface="Times New Roman"/>
                <a:cs typeface="Times New Roman"/>
              </a:rPr>
              <a:t>team </a:t>
            </a:r>
            <a:r>
              <a:rPr dirty="0" sz="2000">
                <a:latin typeface="Times New Roman"/>
                <a:cs typeface="Times New Roman"/>
              </a:rPr>
              <a:t>to work from anywhere, </a:t>
            </a:r>
            <a:r>
              <a:rPr dirty="0" sz="2000" spc="-5">
                <a:latin typeface="Times New Roman"/>
                <a:cs typeface="Times New Roman"/>
              </a:rPr>
              <a:t>anytime, </a:t>
            </a:r>
            <a:r>
              <a:rPr dirty="0" sz="2000">
                <a:latin typeface="Times New Roman"/>
                <a:cs typeface="Times New Roman"/>
              </a:rPr>
              <a:t>and on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device.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short,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whenever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wherever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 need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77851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increase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employee </a:t>
            </a:r>
            <a:r>
              <a:rPr dirty="0" sz="2000">
                <a:latin typeface="Times New Roman"/>
                <a:cs typeface="Times New Roman"/>
              </a:rPr>
              <a:t>productivity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saving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time,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money,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There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plans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subscribe.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507" y="1880616"/>
            <a:ext cx="7138416" cy="40157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3538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Office</a:t>
            </a:r>
            <a:r>
              <a:rPr dirty="0" sz="2400" spc="-10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365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93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7111" y="4180332"/>
            <a:ext cx="3125724" cy="23591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432165" cy="455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92772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Office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365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algn="ctr" marR="5949315">
              <a:lnSpc>
                <a:spcPct val="100000"/>
              </a:lnSpc>
              <a:spcBef>
                <a:spcPts val="1555"/>
              </a:spcBef>
            </a:pP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80645" indent="-457200">
              <a:lnSpc>
                <a:spcPct val="100000"/>
              </a:lnSpc>
              <a:buAutoNum type="arabicPeriod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Office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online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similar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except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online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</a:t>
            </a:r>
            <a:r>
              <a:rPr dirty="0" sz="2000" spc="-5">
                <a:latin typeface="Times New Roman"/>
                <a:cs typeface="Times New Roman"/>
              </a:rPr>
              <a:t>accessed </a:t>
            </a:r>
            <a:r>
              <a:rPr dirty="0" sz="2000">
                <a:latin typeface="Times New Roman"/>
                <a:cs typeface="Times New Roman"/>
              </a:rPr>
              <a:t>only through internet </a:t>
            </a:r>
            <a:r>
              <a:rPr dirty="0" sz="2000" spc="-5">
                <a:latin typeface="Times New Roman"/>
                <a:cs typeface="Times New Roman"/>
              </a:rPr>
              <a:t>making </a:t>
            </a:r>
            <a:r>
              <a:rPr dirty="0" sz="2000">
                <a:latin typeface="Times New Roman"/>
                <a:cs typeface="Times New Roman"/>
              </a:rPr>
              <a:t>it </a:t>
            </a:r>
            <a:r>
              <a:rPr dirty="0" sz="2000" spc="-5">
                <a:latin typeface="Times New Roman"/>
                <a:cs typeface="Times New Roman"/>
              </a:rPr>
              <a:t>easier </a:t>
            </a:r>
            <a:r>
              <a:rPr dirty="0" sz="2000">
                <a:latin typeface="Times New Roman"/>
                <a:cs typeface="Times New Roman"/>
              </a:rPr>
              <a:t>for users in </a:t>
            </a:r>
            <a:r>
              <a:rPr dirty="0" sz="2000" spc="-5">
                <a:latin typeface="Times New Roman"/>
                <a:cs typeface="Times New Roman"/>
              </a:rPr>
              <a:t>different </a:t>
            </a:r>
            <a:r>
              <a:rPr dirty="0" sz="2000">
                <a:latin typeface="Times New Roman"/>
                <a:cs typeface="Times New Roman"/>
              </a:rPr>
              <a:t> locations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collaborate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buAutoNum type="arabicPeriod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Exchange online </a:t>
            </a:r>
            <a:r>
              <a:rPr dirty="0" sz="2000">
                <a:latin typeface="Times New Roman"/>
                <a:cs typeface="Times New Roman"/>
              </a:rPr>
              <a:t>is an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>
                <a:latin typeface="Times New Roman"/>
                <a:cs typeface="Times New Roman"/>
              </a:rPr>
              <a:t>for IT </a:t>
            </a:r>
            <a:r>
              <a:rPr dirty="0" sz="2000" spc="-5">
                <a:latin typeface="Times New Roman"/>
                <a:cs typeface="Times New Roman"/>
              </a:rPr>
              <a:t>managers. </a:t>
            </a:r>
            <a:r>
              <a:rPr dirty="0" sz="2000">
                <a:latin typeface="Times New Roman"/>
                <a:cs typeface="Times New Roman"/>
              </a:rPr>
              <a:t>It gives centralized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mailboxes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company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mail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policy, </a:t>
            </a:r>
            <a:r>
              <a:rPr dirty="0" sz="2000" spc="-15">
                <a:latin typeface="Times New Roman"/>
                <a:cs typeface="Times New Roman"/>
              </a:rPr>
              <a:t>security,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filter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spams.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also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loss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prevention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capabilities.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788035" marR="196215" indent="-457200">
              <a:lnSpc>
                <a:spcPct val="100000"/>
              </a:lnSpc>
              <a:buAutoNum type="arabicPeriod"/>
              <a:tabLst>
                <a:tab pos="788035" algn="l"/>
                <a:tab pos="7886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SharePoint </a:t>
            </a:r>
            <a:r>
              <a:rPr dirty="0" sz="2000" b="1">
                <a:latin typeface="Times New Roman"/>
                <a:cs typeface="Times New Roman"/>
              </a:rPr>
              <a:t>online </a:t>
            </a:r>
            <a:r>
              <a:rPr dirty="0" sz="2000">
                <a:latin typeface="Times New Roman"/>
                <a:cs typeface="Times New Roman"/>
              </a:rPr>
              <a:t>is a web application to </a:t>
            </a:r>
            <a:r>
              <a:rPr dirty="0" sz="2000" spc="-5">
                <a:latin typeface="Times New Roman"/>
                <a:cs typeface="Times New Roman"/>
              </a:rPr>
              <a:t>modernize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on-premise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infrastructure.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allows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create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team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sites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portals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share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discover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collaborate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inside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outside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183" y="5974181"/>
            <a:ext cx="767270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2000" b="1">
                <a:latin typeface="Times New Roman"/>
                <a:cs typeface="Times New Roman"/>
              </a:rPr>
              <a:t>4.	</a:t>
            </a:r>
            <a:r>
              <a:rPr dirty="0" sz="2000" spc="-35" b="1">
                <a:latin typeface="Times New Roman"/>
                <a:cs typeface="Times New Roman"/>
              </a:rPr>
              <a:t>Yammer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enterprise-based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social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connect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interact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privately.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94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7776" y="1999488"/>
            <a:ext cx="8234171" cy="4229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7891" y="371983"/>
            <a:ext cx="3239770" cy="1163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Cloud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Delivery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Arial"/>
              <a:cs typeface="Arial"/>
            </a:endParaRPr>
          </a:p>
          <a:p>
            <a:pPr marL="360045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Times New Roman"/>
                <a:cs typeface="Times New Roman"/>
              </a:rPr>
              <a:t>Office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365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apps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95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9989819" y="5169408"/>
            <a:ext cx="2202180" cy="1530350"/>
            <a:chOff x="9989819" y="5169408"/>
            <a:chExt cx="2202180" cy="1530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9819" y="5169408"/>
              <a:ext cx="2202179" cy="1530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4891" y="5364480"/>
              <a:ext cx="1676400" cy="94183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45668" y="1143457"/>
            <a:ext cx="2823845" cy="864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Of</a:t>
            </a:r>
            <a:r>
              <a:rPr dirty="0" sz="2400" spc="5" b="1">
                <a:latin typeface="Times New Roman"/>
                <a:cs typeface="Times New Roman"/>
              </a:rPr>
              <a:t>f</a:t>
            </a:r>
            <a:r>
              <a:rPr dirty="0" sz="2400" b="1">
                <a:latin typeface="Times New Roman"/>
                <a:cs typeface="Times New Roman"/>
              </a:rPr>
              <a:t>ice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Onl</a:t>
            </a:r>
            <a:r>
              <a:rPr dirty="0" sz="2400" spc="5" b="1">
                <a:latin typeface="Times New Roman"/>
                <a:cs typeface="Times New Roman"/>
              </a:rPr>
              <a:t>i</a:t>
            </a:r>
            <a:r>
              <a:rPr dirty="0" sz="2400" b="1">
                <a:latin typeface="Times New Roman"/>
                <a:cs typeface="Times New Roman"/>
              </a:rPr>
              <a:t>ne</a:t>
            </a:r>
            <a:r>
              <a:rPr dirty="0" sz="2400" spc="-1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ps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560"/>
              </a:spcBef>
            </a:pPr>
            <a:r>
              <a:rPr dirty="0" sz="1800" spc="-10">
                <a:latin typeface="Times New Roman"/>
                <a:cs typeface="Times New Roman"/>
              </a:rPr>
              <a:t>Office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online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4183" y="2256282"/>
            <a:ext cx="9201150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27432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b="1">
                <a:latin typeface="Times New Roman"/>
                <a:cs typeface="Times New Roman"/>
              </a:rPr>
              <a:t>Mail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box: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You</a:t>
            </a:r>
            <a:r>
              <a:rPr dirty="0" sz="1800">
                <a:latin typeface="Times New Roman"/>
                <a:cs typeface="Times New Roman"/>
              </a:rPr>
              <a:t> can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stay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connected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emails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it also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has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75">
                <a:latin typeface="Times New Roman"/>
                <a:cs typeface="Times New Roman"/>
              </a:rPr>
              <a:t>OWA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(Outlook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5">
                <a:latin typeface="Times New Roman"/>
                <a:cs typeface="Times New Roman"/>
              </a:rPr>
              <a:t>Web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Access)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which is</a:t>
            </a:r>
            <a:r>
              <a:rPr dirty="0" sz="1800">
                <a:latin typeface="Times New Roman"/>
                <a:cs typeface="Times New Roman"/>
              </a:rPr>
              <a:t> similar to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Outlook.</a:t>
            </a:r>
            <a:endParaRPr sz="1800">
              <a:latin typeface="Times New Roman"/>
              <a:cs typeface="Times New Roman"/>
            </a:endParaRPr>
          </a:p>
          <a:p>
            <a:pPr marL="355600" marR="25527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Skype </a:t>
            </a:r>
            <a:r>
              <a:rPr dirty="0" sz="1800" b="1">
                <a:latin typeface="Times New Roman"/>
                <a:cs typeface="Times New Roman"/>
              </a:rPr>
              <a:t>for </a:t>
            </a:r>
            <a:r>
              <a:rPr dirty="0" sz="1800" spc="-5" b="1">
                <a:latin typeface="Times New Roman"/>
                <a:cs typeface="Times New Roman"/>
              </a:rPr>
              <a:t>Business: </a:t>
            </a:r>
            <a:r>
              <a:rPr dirty="0" sz="1800">
                <a:latin typeface="Times New Roman"/>
                <a:cs typeface="Times New Roman"/>
              </a:rPr>
              <a:t>Skype for </a:t>
            </a:r>
            <a:r>
              <a:rPr dirty="0" sz="1800" spc="-5">
                <a:latin typeface="Times New Roman"/>
                <a:cs typeface="Times New Roman"/>
              </a:rPr>
              <a:t>Business </a:t>
            </a:r>
            <a:r>
              <a:rPr dirty="0" sz="1800">
                <a:latin typeface="Times New Roman"/>
                <a:cs typeface="Times New Roman"/>
              </a:rPr>
              <a:t>which combines instant </a:t>
            </a:r>
            <a:r>
              <a:rPr dirty="0" sz="1800" spc="-5">
                <a:latin typeface="Times New Roman"/>
                <a:cs typeface="Times New Roman"/>
              </a:rPr>
              <a:t>messaging, </a:t>
            </a:r>
            <a:r>
              <a:rPr dirty="0" sz="1800">
                <a:latin typeface="Times New Roman"/>
                <a:cs typeface="Times New Roman"/>
              </a:rPr>
              <a:t>voice, online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meetings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video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conferencing,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providing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users</a:t>
            </a:r>
            <a:r>
              <a:rPr dirty="0" sz="1800">
                <a:latin typeface="Times New Roman"/>
                <a:cs typeface="Times New Roman"/>
              </a:rPr>
              <a:t> with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rich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consistent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experience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a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consolidated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30" b="1">
                <a:latin typeface="Times New Roman"/>
                <a:cs typeface="Times New Roman"/>
              </a:rPr>
              <a:t>Word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Online: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Create,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edit,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collaborate,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share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word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documents or files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anywhere.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b="1">
                <a:latin typeface="Times New Roman"/>
                <a:cs typeface="Times New Roman"/>
              </a:rPr>
              <a:t>Excel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Online: </a:t>
            </a:r>
            <a:r>
              <a:rPr dirty="0" sz="1800">
                <a:latin typeface="Times New Roman"/>
                <a:cs typeface="Times New Roman"/>
              </a:rPr>
              <a:t>Analyze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organize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Excel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spreadsheets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&amp; </a:t>
            </a:r>
            <a:r>
              <a:rPr dirty="0" sz="1800" spc="-5">
                <a:latin typeface="Times New Roman"/>
                <a:cs typeface="Times New Roman"/>
              </a:rPr>
              <a:t>workbooks.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b="1">
                <a:latin typeface="Times New Roman"/>
                <a:cs typeface="Times New Roman"/>
              </a:rPr>
              <a:t>PowerPoint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Online: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Create powerful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presentations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</a:t>
            </a:r>
            <a:r>
              <a:rPr dirty="0" sz="1800" spc="-5">
                <a:latin typeface="Times New Roman"/>
                <a:cs typeface="Times New Roman"/>
              </a:rPr>
              <a:t>share</a:t>
            </a:r>
            <a:r>
              <a:rPr dirty="0" sz="1800">
                <a:latin typeface="Times New Roman"/>
                <a:cs typeface="Times New Roman"/>
              </a:rPr>
              <a:t> with your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team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anywhere</a:t>
            </a:r>
            <a:endParaRPr sz="18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anytime.</a:t>
            </a:r>
            <a:endParaRPr sz="1800">
              <a:latin typeface="Times New Roman"/>
              <a:cs typeface="Times New Roman"/>
            </a:endParaRPr>
          </a:p>
          <a:p>
            <a:pPr marL="355600" marR="23939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b="1">
                <a:latin typeface="Times New Roman"/>
                <a:cs typeface="Times New Roman"/>
              </a:rPr>
              <a:t>OneNote Online: </a:t>
            </a:r>
            <a:r>
              <a:rPr dirty="0" sz="1800" spc="-5">
                <a:latin typeface="Times New Roman"/>
                <a:cs typeface="Times New Roman"/>
              </a:rPr>
              <a:t>Helps </a:t>
            </a:r>
            <a:r>
              <a:rPr dirty="0" sz="1800" spc="5">
                <a:latin typeface="Times New Roman"/>
                <a:cs typeface="Times New Roman"/>
              </a:rPr>
              <a:t>you </a:t>
            </a:r>
            <a:r>
              <a:rPr dirty="0" sz="1800">
                <a:latin typeface="Times New Roman"/>
                <a:cs typeface="Times New Roman"/>
              </a:rPr>
              <a:t>in </a:t>
            </a:r>
            <a:r>
              <a:rPr dirty="0" sz="1800" spc="-5">
                <a:latin typeface="Times New Roman"/>
                <a:cs typeface="Times New Roman"/>
              </a:rPr>
              <a:t>information </a:t>
            </a:r>
            <a:r>
              <a:rPr dirty="0" sz="1800">
                <a:latin typeface="Times New Roman"/>
                <a:cs typeface="Times New Roman"/>
              </a:rPr>
              <a:t>gathering and multi-user collaboration. </a:t>
            </a:r>
            <a:r>
              <a:rPr dirty="0" sz="1800" spc="-5">
                <a:latin typeface="Times New Roman"/>
                <a:cs typeface="Times New Roman"/>
              </a:rPr>
              <a:t>Users </a:t>
            </a:r>
            <a:r>
              <a:rPr dirty="0" sz="1800">
                <a:latin typeface="Times New Roman"/>
                <a:cs typeface="Times New Roman"/>
              </a:rPr>
              <a:t>can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make </a:t>
            </a:r>
            <a:r>
              <a:rPr dirty="0" sz="1800">
                <a:latin typeface="Times New Roman"/>
                <a:cs typeface="Times New Roman"/>
              </a:rPr>
              <a:t>handwritten or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typed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notes, drawings, </a:t>
            </a:r>
            <a:r>
              <a:rPr dirty="0" sz="1800" spc="-5">
                <a:latin typeface="Times New Roman"/>
                <a:cs typeface="Times New Roman"/>
              </a:rPr>
              <a:t>screenshots,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videos, and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audios.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Calendar: </a:t>
            </a:r>
            <a:r>
              <a:rPr dirty="0" sz="1800" spc="-5">
                <a:latin typeface="Times New Roman"/>
                <a:cs typeface="Times New Roman"/>
              </a:rPr>
              <a:t>Helps</a:t>
            </a:r>
            <a:r>
              <a:rPr dirty="0" sz="1800" spc="5">
                <a:latin typeface="Times New Roman"/>
                <a:cs typeface="Times New Roman"/>
              </a:rPr>
              <a:t> you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Invite,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set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reminders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track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RSVP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manage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schedule.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b="1">
                <a:latin typeface="Times New Roman"/>
                <a:cs typeface="Times New Roman"/>
              </a:rPr>
              <a:t>OneDrive: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Save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photos, videos,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documents,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spreadsheets,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etc.,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access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them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endParaRPr sz="18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anywhere.</a:t>
            </a:r>
            <a:endParaRPr sz="1800">
              <a:latin typeface="Times New Roman"/>
              <a:cs typeface="Times New Roman"/>
            </a:endParaRPr>
          </a:p>
          <a:p>
            <a:pPr marL="355600" marR="34544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Docs: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Share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documents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30">
                <a:latin typeface="Times New Roman"/>
                <a:cs typeface="Times New Roman"/>
              </a:rPr>
              <a:t>(Word,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Excel,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PowerPoint,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OneNote,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Sway,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PDF).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You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upload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documents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5">
                <a:latin typeface="Times New Roman"/>
                <a:cs typeface="Times New Roman"/>
              </a:rPr>
              <a:t> Computer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 </a:t>
            </a:r>
            <a:r>
              <a:rPr dirty="0" sz="1800" spc="-5">
                <a:latin typeface="Times New Roman"/>
                <a:cs typeface="Times New Roman"/>
              </a:rPr>
              <a:t>OneDrive.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6752" y="5695188"/>
            <a:ext cx="1981200" cy="6614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9032240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Office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365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Features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and Benefits</a:t>
            </a:r>
            <a:endParaRPr sz="240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b="1">
                <a:latin typeface="Times New Roman"/>
                <a:cs typeface="Times New Roman"/>
              </a:rPr>
              <a:t>Easi</a:t>
            </a:r>
            <a:r>
              <a:rPr dirty="0" sz="2000" spc="-10" b="1">
                <a:latin typeface="Times New Roman"/>
                <a:cs typeface="Times New Roman"/>
              </a:rPr>
              <a:t>l</a:t>
            </a:r>
            <a:r>
              <a:rPr dirty="0" sz="2000" b="1">
                <a:latin typeface="Times New Roman"/>
                <a:cs typeface="Times New Roman"/>
              </a:rPr>
              <a:t>y</a:t>
            </a:r>
            <a:r>
              <a:rPr dirty="0" sz="2000" spc="-1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Accessib</a:t>
            </a:r>
            <a:r>
              <a:rPr dirty="0" sz="2000" spc="-10" b="1">
                <a:latin typeface="Times New Roman"/>
                <a:cs typeface="Times New Roman"/>
              </a:rPr>
              <a:t>l</a:t>
            </a:r>
            <a:r>
              <a:rPr dirty="0" sz="2000" b="1">
                <a:latin typeface="Times New Roman"/>
                <a:cs typeface="Times New Roman"/>
              </a:rPr>
              <a:t>e: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-30">
                <a:latin typeface="Times New Roman"/>
                <a:cs typeface="Times New Roman"/>
              </a:rPr>
              <a:t>f</a:t>
            </a:r>
            <a:r>
              <a:rPr dirty="0" sz="2000">
                <a:latin typeface="Times New Roman"/>
                <a:cs typeface="Times New Roman"/>
              </a:rPr>
              <a:t>fice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</a:t>
            </a:r>
            <a:r>
              <a:rPr dirty="0" sz="2000" spc="10">
                <a:latin typeface="Times New Roman"/>
                <a:cs typeface="Times New Roman"/>
              </a:rPr>
              <a:t>6</a:t>
            </a:r>
            <a:r>
              <a:rPr dirty="0" sz="2000">
                <a:latin typeface="Times New Roman"/>
                <a:cs typeface="Times New Roman"/>
              </a:rPr>
              <a:t>5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</a:t>
            </a:r>
            <a:r>
              <a:rPr dirty="0" sz="2000" spc="5">
                <a:latin typeface="Times New Roman"/>
                <a:cs typeface="Times New Roman"/>
              </a:rPr>
              <a:t>p</a:t>
            </a:r>
            <a:r>
              <a:rPr dirty="0" sz="2000">
                <a:latin typeface="Times New Roman"/>
                <a:cs typeface="Times New Roman"/>
              </a:rPr>
              <a:t>l</a:t>
            </a:r>
            <a:r>
              <a:rPr dirty="0" sz="2000" spc="-10">
                <a:latin typeface="Times New Roman"/>
                <a:cs typeface="Times New Roman"/>
              </a:rPr>
              <a:t>i</a:t>
            </a:r>
            <a:r>
              <a:rPr dirty="0" sz="2000">
                <a:latin typeface="Times New Roman"/>
                <a:cs typeface="Times New Roman"/>
              </a:rPr>
              <a:t>ca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ion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</a:t>
            </a:r>
            <a:r>
              <a:rPr dirty="0" sz="2000" spc="5">
                <a:latin typeface="Times New Roman"/>
                <a:cs typeface="Times New Roman"/>
              </a:rPr>
              <a:t>v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10">
                <a:latin typeface="Times New Roman"/>
                <a:cs typeface="Times New Roman"/>
              </a:rPr>
              <a:t>c</a:t>
            </a:r>
            <a:r>
              <a:rPr dirty="0" sz="2000">
                <a:latin typeface="Times New Roman"/>
                <a:cs typeface="Times New Roman"/>
              </a:rPr>
              <a:t>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ccess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 spc="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om</a:t>
            </a:r>
            <a:endParaRPr sz="2000">
              <a:latin typeface="Times New Roman"/>
              <a:cs typeface="Times New Roman"/>
            </a:endParaRPr>
          </a:p>
          <a:p>
            <a:pPr marL="67373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anywhere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world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internet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marR="32384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b="1">
                <a:latin typeface="Times New Roman"/>
                <a:cs typeface="Times New Roman"/>
              </a:rPr>
              <a:t>Automatic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Updates: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Ready-to-use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itself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its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automatic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Prevents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Loss: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Your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 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safe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backed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11493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10" b="1">
                <a:latin typeface="Times New Roman"/>
                <a:cs typeface="Times New Roman"/>
              </a:rPr>
              <a:t>Great </a:t>
            </a:r>
            <a:r>
              <a:rPr dirty="0" sz="2000" b="1">
                <a:latin typeface="Times New Roman"/>
                <a:cs typeface="Times New Roman"/>
              </a:rPr>
              <a:t>Security: </a:t>
            </a:r>
            <a:r>
              <a:rPr dirty="0" sz="2000">
                <a:latin typeface="Times New Roman"/>
                <a:cs typeface="Times New Roman"/>
              </a:rPr>
              <a:t>Every </a:t>
            </a:r>
            <a:r>
              <a:rPr dirty="0" sz="2000" spc="-5">
                <a:latin typeface="Times New Roman"/>
                <a:cs typeface="Times New Roman"/>
              </a:rPr>
              <a:t>Office </a:t>
            </a:r>
            <a:r>
              <a:rPr dirty="0" sz="2000" spc="5">
                <a:latin typeface="Times New Roman"/>
                <a:cs typeface="Times New Roman"/>
              </a:rPr>
              <a:t>365 </a:t>
            </a:r>
            <a:r>
              <a:rPr dirty="0" sz="2000">
                <a:latin typeface="Times New Roman"/>
                <a:cs typeface="Times New Roman"/>
              </a:rPr>
              <a:t>user gets a unique </a:t>
            </a:r>
            <a:r>
              <a:rPr dirty="0" sz="2000" spc="-5">
                <a:latin typeface="Times New Roman"/>
                <a:cs typeface="Times New Roman"/>
              </a:rPr>
              <a:t>username </a:t>
            </a:r>
            <a:r>
              <a:rPr dirty="0" sz="2000">
                <a:latin typeface="Times New Roman"/>
                <a:cs typeface="Times New Roman"/>
              </a:rPr>
              <a:t>and password 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authenticate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account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proactive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monitoring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keep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safe.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b="1">
                <a:latin typeface="Times New Roman"/>
                <a:cs typeface="Times New Roman"/>
              </a:rPr>
              <a:t>Reduces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IT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Expenses: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reduces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well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updating the software. Pay as you want – </a:t>
            </a:r>
            <a:r>
              <a:rPr dirty="0" sz="2000" spc="-65">
                <a:latin typeface="Times New Roman"/>
                <a:cs typeface="Times New Roman"/>
              </a:rPr>
              <a:t>You </a:t>
            </a:r>
            <a:r>
              <a:rPr dirty="0" sz="2000">
                <a:latin typeface="Times New Roman"/>
                <a:cs typeface="Times New Roman"/>
              </a:rPr>
              <a:t>pay to </a:t>
            </a:r>
            <a:r>
              <a:rPr dirty="0" sz="2000" spc="-5">
                <a:latin typeface="Times New Roman"/>
                <a:cs typeface="Times New Roman"/>
              </a:rPr>
              <a:t>subscribe </a:t>
            </a:r>
            <a:r>
              <a:rPr dirty="0" sz="2000">
                <a:latin typeface="Times New Roman"/>
                <a:cs typeface="Times New Roman"/>
              </a:rPr>
              <a:t>the tools and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96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264" y="4189476"/>
            <a:ext cx="4543044" cy="24795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702550" cy="3637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Google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Suite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555"/>
              </a:spcBef>
            </a:pP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10">
                <a:latin typeface="Times New Roman"/>
                <a:cs typeface="Times New Roman"/>
              </a:rPr>
              <a:t>g</a:t>
            </a:r>
            <a:r>
              <a:rPr dirty="0" sz="2000">
                <a:latin typeface="Times New Roman"/>
                <a:cs typeface="Times New Roman"/>
              </a:rPr>
              <a:t>le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5">
                <a:latin typeface="Times New Roman"/>
                <a:cs typeface="Times New Roman"/>
              </a:rPr>
              <a:t>u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10">
                <a:latin typeface="Times New Roman"/>
                <a:cs typeface="Times New Roman"/>
              </a:rPr>
              <a:t>g</a:t>
            </a:r>
            <a:r>
              <a:rPr dirty="0" sz="2000">
                <a:latin typeface="Times New Roman"/>
                <a:cs typeface="Times New Roman"/>
              </a:rPr>
              <a:t>le</a:t>
            </a:r>
            <a:r>
              <a:rPr dirty="0" sz="2000" spc="-1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p</a:t>
            </a:r>
            <a:r>
              <a:rPr dirty="0" sz="2000">
                <a:latin typeface="Times New Roman"/>
                <a:cs typeface="Times New Roman"/>
              </a:rPr>
              <a:t>p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 spc="5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</a:t>
            </a:r>
            <a:r>
              <a:rPr dirty="0" sz="2000" spc="10">
                <a:latin typeface="Times New Roman"/>
                <a:cs typeface="Times New Roman"/>
              </a:rPr>
              <a:t>u</a:t>
            </a:r>
            <a:r>
              <a:rPr dirty="0" sz="2000">
                <a:latin typeface="Times New Roman"/>
                <a:cs typeface="Times New Roman"/>
              </a:rPr>
              <a:t>sinesses.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5">
                <a:latin typeface="Times New Roman"/>
                <a:cs typeface="Times New Roman"/>
              </a:rPr>
              <a:t>Google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Suite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cloud-based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alternative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suites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like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Microsoft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Office.</a:t>
            </a:r>
            <a:endParaRPr sz="200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 </a:t>
            </a:r>
            <a:r>
              <a:rPr dirty="0" sz="2000" spc="-5">
                <a:latin typeface="Times New Roman"/>
                <a:cs typeface="Times New Roman"/>
              </a:rPr>
              <a:t>some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free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 </a:t>
            </a:r>
            <a:r>
              <a:rPr dirty="0" sz="2000" spc="-5">
                <a:latin typeface="Times New Roman"/>
                <a:cs typeface="Times New Roman"/>
              </a:rPr>
              <a:t>Gmail</a:t>
            </a:r>
            <a:r>
              <a:rPr dirty="0" sz="2000">
                <a:latin typeface="Times New Roman"/>
                <a:cs typeface="Times New Roman"/>
              </a:rPr>
              <a:t> but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suite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itself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 marL="673735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imes New Roman"/>
                <a:cs typeface="Times New Roman"/>
              </a:rPr>
              <a:t>subscription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 </a:t>
            </a:r>
            <a:r>
              <a:rPr dirty="0" sz="2000" spc="-5">
                <a:latin typeface="Times New Roman"/>
                <a:cs typeface="Times New Roman"/>
              </a:rPr>
              <a:t>monthly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annually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billed.</a:t>
            </a:r>
            <a:endParaRPr sz="2000">
              <a:latin typeface="Times New Roman"/>
              <a:cs typeface="Times New Roman"/>
            </a:endParaRPr>
          </a:p>
          <a:p>
            <a:pPr marL="673735" marR="262255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The basic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G </a:t>
            </a:r>
            <a:r>
              <a:rPr dirty="0" sz="2000" spc="-5">
                <a:latin typeface="Times New Roman"/>
                <a:cs typeface="Times New Roman"/>
              </a:rPr>
              <a:t>Suite </a:t>
            </a:r>
            <a:r>
              <a:rPr dirty="0" sz="2000">
                <a:latin typeface="Times New Roman"/>
                <a:cs typeface="Times New Roman"/>
              </a:rPr>
              <a:t>gives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30GB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double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space available with free plan. The business plan </a:t>
            </a:r>
            <a:r>
              <a:rPr dirty="0" sz="2000" spc="-5">
                <a:latin typeface="Times New Roman"/>
                <a:cs typeface="Times New Roman"/>
              </a:rPr>
              <a:t>offers unlimited </a:t>
            </a:r>
            <a:r>
              <a:rPr dirty="0" sz="2000">
                <a:latin typeface="Times New Roman"/>
                <a:cs typeface="Times New Roman"/>
              </a:rPr>
              <a:t> storage (in case of </a:t>
            </a:r>
            <a:r>
              <a:rPr dirty="0" sz="2000" spc="-5">
                <a:latin typeface="Times New Roman"/>
                <a:cs typeface="Times New Roman"/>
              </a:rPr>
              <a:t>more </a:t>
            </a:r>
            <a:r>
              <a:rPr dirty="0" sz="2000">
                <a:latin typeface="Times New Roman"/>
                <a:cs typeface="Times New Roman"/>
              </a:rPr>
              <a:t>than five </a:t>
            </a:r>
            <a:r>
              <a:rPr dirty="0" sz="2000" spc="-5">
                <a:latin typeface="Times New Roman"/>
                <a:cs typeface="Times New Roman"/>
              </a:rPr>
              <a:t>employees) </a:t>
            </a:r>
            <a:r>
              <a:rPr dirty="0" sz="2000">
                <a:latin typeface="Times New Roman"/>
                <a:cs typeface="Times New Roman"/>
              </a:rPr>
              <a:t>along with a </a:t>
            </a:r>
            <a:r>
              <a:rPr dirty="0" sz="2000" spc="-5">
                <a:latin typeface="Times New Roman"/>
                <a:cs typeface="Times New Roman"/>
              </a:rPr>
              <a:t>better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admin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panel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45">
                <a:latin typeface="Times New Roman"/>
                <a:cs typeface="Times New Roman"/>
              </a:rPr>
              <a:t> Vault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archiving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emails.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96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5688" y="1679448"/>
            <a:ext cx="7764779" cy="45796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9881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Google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Suite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96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99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0495" y="4314444"/>
            <a:ext cx="3267455" cy="20421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25292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Google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Suite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555"/>
              </a:spcBef>
            </a:pPr>
            <a:r>
              <a:rPr dirty="0" sz="1900" spc="-5">
                <a:latin typeface="Times New Roman"/>
                <a:cs typeface="Times New Roman"/>
              </a:rPr>
              <a:t>Google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G Suite</a:t>
            </a:r>
            <a:r>
              <a:rPr dirty="0" sz="1900" spc="-10">
                <a:latin typeface="Times New Roman"/>
                <a:cs typeface="Times New Roman"/>
              </a:rPr>
              <a:t> offers: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383" y="1997201"/>
            <a:ext cx="6851650" cy="4658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Business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email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addresses </a:t>
            </a:r>
            <a:r>
              <a:rPr dirty="0" sz="1900" spc="-15">
                <a:latin typeface="Times New Roman"/>
                <a:cs typeface="Times New Roman"/>
              </a:rPr>
              <a:t>(name@company.com)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25">
                <a:latin typeface="Times New Roman"/>
                <a:cs typeface="Times New Roman"/>
              </a:rPr>
              <a:t>Video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voice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calls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Online</a:t>
            </a:r>
            <a:r>
              <a:rPr dirty="0" sz="1900" spc="-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calendars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Online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text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documents,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spreadsheets,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slides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Project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sites (a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way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build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simple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websites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or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intranet)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Security and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admin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controls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24/7 phone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email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support.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On the Unlimited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plan, in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addition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 the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above</a:t>
            </a:r>
            <a:r>
              <a:rPr dirty="0" sz="1900">
                <a:latin typeface="Times New Roman"/>
                <a:cs typeface="Times New Roman"/>
              </a:rPr>
              <a:t> you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get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Advanced</a:t>
            </a:r>
            <a:r>
              <a:rPr dirty="0" sz="1900" spc="-10">
                <a:latin typeface="Times New Roman"/>
                <a:cs typeface="Times New Roman"/>
              </a:rPr>
              <a:t> admin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controls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>
                <a:latin typeface="Times New Roman"/>
                <a:cs typeface="Times New Roman"/>
              </a:rPr>
              <a:t>for </a:t>
            </a:r>
            <a:r>
              <a:rPr dirty="0" sz="1900" spc="-5">
                <a:latin typeface="Times New Roman"/>
                <a:cs typeface="Times New Roman"/>
              </a:rPr>
              <a:t>Drive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Audit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reporting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insights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Drive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content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sharing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Google</a:t>
            </a:r>
            <a:r>
              <a:rPr dirty="0" sz="1900" spc="-30">
                <a:latin typeface="Times New Roman"/>
                <a:cs typeface="Times New Roman"/>
              </a:rPr>
              <a:t> </a:t>
            </a:r>
            <a:r>
              <a:rPr dirty="0" sz="1900" spc="-50">
                <a:latin typeface="Times New Roman"/>
                <a:cs typeface="Times New Roman"/>
              </a:rPr>
              <a:t>Vault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eDiscovery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covering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emails,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chats,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docs,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files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10">
                <a:latin typeface="Times New Roman"/>
                <a:cs typeface="Times New Roman"/>
              </a:rPr>
              <a:t>Advanced</a:t>
            </a:r>
            <a:r>
              <a:rPr dirty="0" sz="1900" spc="-2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search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More options when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 </a:t>
            </a:r>
            <a:r>
              <a:rPr dirty="0" sz="1900" spc="-10">
                <a:latin typeface="Times New Roman"/>
                <a:cs typeface="Times New Roman"/>
              </a:rPr>
              <a:t>comes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 file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exports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10">
                <a:latin typeface="Times New Roman"/>
                <a:cs typeface="Times New Roman"/>
              </a:rPr>
              <a:t>Email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archives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Set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message-retention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policies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Litigation</a:t>
            </a:r>
            <a:r>
              <a:rPr dirty="0" sz="1900" spc="-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holds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on inboxes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iNurture</dc:creator>
  <dc:title>PowerPoint Presentation</dc:title>
  <dcterms:created xsi:type="dcterms:W3CDTF">2023-10-17T08:12:24Z</dcterms:created>
  <dcterms:modified xsi:type="dcterms:W3CDTF">2023-10-17T08:12:24Z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2019-09-30T00:00:00Z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2023-10-17T00:00:00Z</vt:filetime>
  </property>
</Properties>
</file>